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3" r:id="rId2"/>
    <p:sldId id="264" r:id="rId3"/>
    <p:sldId id="267" r:id="rId4"/>
    <p:sldId id="266" r:id="rId5"/>
    <p:sldId id="265" r:id="rId6"/>
    <p:sldId id="269" r:id="rId7"/>
    <p:sldId id="268" r:id="rId8"/>
    <p:sldId id="270" r:id="rId9"/>
    <p:sldId id="271" r:id="rId10"/>
    <p:sldId id="272" r:id="rId11"/>
    <p:sldId id="273" r:id="rId12"/>
    <p:sldId id="274" r:id="rId13"/>
    <p:sldId id="275" r:id="rId14"/>
    <p:sldId id="276" r:id="rId15"/>
    <p:sldId id="277"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73840" autoAdjust="0"/>
  </p:normalViewPr>
  <p:slideViewPr>
    <p:cSldViewPr snapToGrid="0">
      <p:cViewPr varScale="1">
        <p:scale>
          <a:sx n="44" d="100"/>
          <a:sy n="44" d="100"/>
        </p:scale>
        <p:origin x="1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1D717-F94D-4201-9B8F-49A287389CB1}" type="datetimeFigureOut">
              <a:rPr lang="en-CA" smtClean="0"/>
              <a:t>2018-12-13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C215C-A17D-464C-895D-6EB4326B8E2F}" type="slidenum">
              <a:rPr lang="en-CA" smtClean="0"/>
              <a:t>‹#›</a:t>
            </a:fld>
            <a:endParaRPr lang="en-CA"/>
          </a:p>
        </p:txBody>
      </p:sp>
    </p:spTree>
    <p:extLst>
      <p:ext uri="{BB962C8B-B14F-4D97-AF65-F5344CB8AC3E}">
        <p14:creationId xmlns:p14="http://schemas.microsoft.com/office/powerpoint/2010/main" val="2216326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Since 2015, the </a:t>
            </a:r>
            <a:r>
              <a:rPr lang="en-CA" dirty="0" err="1"/>
              <a:t>Hakai</a:t>
            </a:r>
            <a:r>
              <a:rPr lang="en-CA" dirty="0"/>
              <a:t> institute has been running a program called the Juvenile Salmon Marine Survival Program. And the goal of this program is to understand what happens to juvenile salmon in the first few months of their lives when they leave their freshwater streams and head out to the ocean. When juvenile salmon leave their natal rivers and spend their first few months at sea, there are a whole host of threats that they encounter. The reason this is of interest, is this time period and this region could be a chokepoint in their survival – if the fish don’t have a lot to eat in this intermediary region, then they need sufficient energy reserves to make it through this region and out to the north on the other side, but they encounter a whole bunch of other factors that limit their survival on the way. And so when these fish are sampled, the goal of the program is to </a:t>
            </a:r>
            <a:r>
              <a:rPr lang="en-CA" dirty="0" err="1"/>
              <a:t>anlayze</a:t>
            </a:r>
            <a:r>
              <a:rPr lang="en-CA" dirty="0"/>
              <a:t> a whole bunch of different factors that could be affecting survival, including parasite and pathogen load, which is the subset of this that I have the opportunity to work on right now. This work specifically targets the Fraser River Sockeye which is BC’s most important fisheries stock</a:t>
            </a:r>
          </a:p>
        </p:txBody>
      </p:sp>
      <p:sp>
        <p:nvSpPr>
          <p:cNvPr id="4" name="Slide Number Placeholder 3"/>
          <p:cNvSpPr>
            <a:spLocks noGrp="1"/>
          </p:cNvSpPr>
          <p:nvPr>
            <p:ph type="sldNum" sz="quarter" idx="5"/>
          </p:nvPr>
        </p:nvSpPr>
        <p:spPr/>
        <p:txBody>
          <a:bodyPr/>
          <a:lstStyle/>
          <a:p>
            <a:fld id="{BB9C215C-A17D-464C-895D-6EB4326B8E2F}" type="slidenum">
              <a:rPr lang="en-CA" smtClean="0"/>
              <a:t>3</a:t>
            </a:fld>
            <a:endParaRPr lang="en-CA"/>
          </a:p>
        </p:txBody>
      </p:sp>
    </p:spTree>
    <p:extLst>
      <p:ext uri="{BB962C8B-B14F-4D97-AF65-F5344CB8AC3E}">
        <p14:creationId xmlns:p14="http://schemas.microsoft.com/office/powerpoint/2010/main" val="1958888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And so now, I have this big dataset with parasite </a:t>
            </a:r>
            <a:r>
              <a:rPr lang="en-CA" dirty="0" err="1"/>
              <a:t>abundnaces</a:t>
            </a:r>
            <a:r>
              <a:rPr lang="en-CA" dirty="0"/>
              <a:t> on these three different species for 1000s of fish since 2015. And the main initial question is whether or not there’s a difference in the number of L. </a:t>
            </a:r>
            <a:r>
              <a:rPr lang="en-CA" dirty="0" err="1"/>
              <a:t>salmonis</a:t>
            </a:r>
            <a:r>
              <a:rPr lang="en-CA" dirty="0"/>
              <a:t> parasites vs. the number of C. </a:t>
            </a:r>
            <a:r>
              <a:rPr lang="en-CA" dirty="0" err="1"/>
              <a:t>clemensi</a:t>
            </a:r>
            <a:r>
              <a:rPr lang="en-CA" dirty="0"/>
              <a:t> parasites that infect these three fish species </a:t>
            </a:r>
          </a:p>
        </p:txBody>
      </p:sp>
      <p:sp>
        <p:nvSpPr>
          <p:cNvPr id="4" name="Slide Number Placeholder 3"/>
          <p:cNvSpPr>
            <a:spLocks noGrp="1"/>
          </p:cNvSpPr>
          <p:nvPr>
            <p:ph type="sldNum" sz="quarter" idx="5"/>
          </p:nvPr>
        </p:nvSpPr>
        <p:spPr/>
        <p:txBody>
          <a:bodyPr/>
          <a:lstStyle/>
          <a:p>
            <a:fld id="{BB9C215C-A17D-464C-895D-6EB4326B8E2F}" type="slidenum">
              <a:rPr lang="en-CA" smtClean="0"/>
              <a:t>12</a:t>
            </a:fld>
            <a:endParaRPr lang="en-CA"/>
          </a:p>
        </p:txBody>
      </p:sp>
    </p:spTree>
    <p:extLst>
      <p:ext uri="{BB962C8B-B14F-4D97-AF65-F5344CB8AC3E}">
        <p14:creationId xmlns:p14="http://schemas.microsoft.com/office/powerpoint/2010/main" val="1275932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what we see so far, at least from these initial findings is that there is in fact a difference in infection between fish species. And what this is showing actually confirms what Marty and Sean Godwin have been thinking they’ve been seeing for some time now, and that’s that the sockeye salmon have significant numbers of C. </a:t>
            </a:r>
            <a:r>
              <a:rPr lang="en-CA" dirty="0" err="1"/>
              <a:t>clemensi</a:t>
            </a:r>
            <a:r>
              <a:rPr lang="en-CA" dirty="0"/>
              <a:t>, and the pinks are the ones with the most L. </a:t>
            </a:r>
            <a:r>
              <a:rPr lang="en-CA" dirty="0" err="1"/>
              <a:t>salmonis</a:t>
            </a:r>
            <a:r>
              <a:rPr lang="en-CA" dirty="0"/>
              <a:t>. And so this graph was made by reverse transforming the coefficients along with plus or minus two standard errors and plotting that as an estimate of the number of lice per fish, with a 95% confidence interval. </a:t>
            </a:r>
          </a:p>
        </p:txBody>
      </p:sp>
      <p:sp>
        <p:nvSpPr>
          <p:cNvPr id="4" name="Slide Number Placeholder 3"/>
          <p:cNvSpPr>
            <a:spLocks noGrp="1"/>
          </p:cNvSpPr>
          <p:nvPr>
            <p:ph type="sldNum" sz="quarter" idx="5"/>
          </p:nvPr>
        </p:nvSpPr>
        <p:spPr/>
        <p:txBody>
          <a:bodyPr/>
          <a:lstStyle/>
          <a:p>
            <a:fld id="{BB9C215C-A17D-464C-895D-6EB4326B8E2F}" type="slidenum">
              <a:rPr lang="en-CA" smtClean="0"/>
              <a:t>15</a:t>
            </a:fld>
            <a:endParaRPr lang="en-CA"/>
          </a:p>
        </p:txBody>
      </p:sp>
    </p:spTree>
    <p:extLst>
      <p:ext uri="{BB962C8B-B14F-4D97-AF65-F5344CB8AC3E}">
        <p14:creationId xmlns:p14="http://schemas.microsoft.com/office/powerpoint/2010/main" val="2055974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so what we see so far, at least from these initial findings is that there is in fact a difference in infection between fish species. And what this is showing actually confirms what Marty and Sean Godwin have been thinking they’ve been seeing for some time now, and that’s that the sockeye salmon have significant numbers of C. </a:t>
            </a:r>
            <a:r>
              <a:rPr lang="en-CA" dirty="0" err="1"/>
              <a:t>clemensi</a:t>
            </a:r>
            <a:r>
              <a:rPr lang="en-CA" dirty="0"/>
              <a:t>, and the pinks are the ones with the most L. </a:t>
            </a:r>
            <a:r>
              <a:rPr lang="en-CA" dirty="0" err="1"/>
              <a:t>salmonis</a:t>
            </a:r>
            <a:r>
              <a:rPr lang="en-CA" dirty="0"/>
              <a:t>. And so this graph was made by reverse transforming the coefficients along with plus or minus two standard errors and plotting that as an estimate of the number of lice per fish, with a 95% confidence interval. </a:t>
            </a:r>
          </a:p>
        </p:txBody>
      </p:sp>
      <p:sp>
        <p:nvSpPr>
          <p:cNvPr id="4" name="Slide Number Placeholder 3"/>
          <p:cNvSpPr>
            <a:spLocks noGrp="1"/>
          </p:cNvSpPr>
          <p:nvPr>
            <p:ph type="sldNum" sz="quarter" idx="5"/>
          </p:nvPr>
        </p:nvSpPr>
        <p:spPr/>
        <p:txBody>
          <a:bodyPr/>
          <a:lstStyle/>
          <a:p>
            <a:fld id="{BB9C215C-A17D-464C-895D-6EB4326B8E2F}" type="slidenum">
              <a:rPr lang="en-CA" smtClean="0"/>
              <a:t>16</a:t>
            </a:fld>
            <a:endParaRPr lang="en-CA"/>
          </a:p>
        </p:txBody>
      </p:sp>
    </p:spTree>
    <p:extLst>
      <p:ext uri="{BB962C8B-B14F-4D97-AF65-F5344CB8AC3E}">
        <p14:creationId xmlns:p14="http://schemas.microsoft.com/office/powerpoint/2010/main" val="236078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Sea lice are marine </a:t>
            </a:r>
            <a:r>
              <a:rPr lang="en-CA" dirty="0" err="1"/>
              <a:t>ecotoparasites</a:t>
            </a:r>
            <a:r>
              <a:rPr lang="en-CA" dirty="0"/>
              <a:t> that occur on salmon and other pacific wild fish naturally, it’s been noted for decades that this is something that happens. However, there has been evidence emerging for some time now, in large part from this lab, that the dynamics of sea lice and salmon are changing. This is potentially in large part due to fish farming of </a:t>
            </a:r>
            <a:r>
              <a:rPr lang="en-CA" dirty="0" err="1"/>
              <a:t>atlantic</a:t>
            </a:r>
            <a:r>
              <a:rPr lang="en-CA" dirty="0"/>
              <a:t> salmon along the coast. Usually, what happens is juvenile salmon emerge from their natal freshwater rivers, and enter the marine environment at a young age. This happens in the early spring, and the juveniles aren’t exposed to the salmon lice until the end of the summer once they’ve migrated up the coast of the mainland, and through Johnstone Strait and out into Queen Charlotte sound. Later on in this journey, the juveniles will become sympatric with the in-migrating adult salmon, some of whom are infected with salmon lice, at which point vertical transmission between the older salmon and the juveniles will occur. However, with the addition of fish farms along the coast, this whole dynamic is changed. These fish farms are usually Atlantic salmon, and can hold really high numbers of individuals. These farms can act as refugia for lice, in the sense that once the adult salmon have moved back down the coast, they pass the lice to the captive Atlantic salmon, who then harbour the lice (potentially in really high numbers). This is where the problem lies, when the juvenile salmon come out of the Fraser River, they are exposed to sea lice when they are 3 months younger and sometimes 10-100 times smaller than they would be by the time they become sympatric with the adult salmon again. </a:t>
            </a:r>
          </a:p>
        </p:txBody>
      </p:sp>
      <p:sp>
        <p:nvSpPr>
          <p:cNvPr id="4" name="Slide Number Placeholder 3"/>
          <p:cNvSpPr>
            <a:spLocks noGrp="1"/>
          </p:cNvSpPr>
          <p:nvPr>
            <p:ph type="sldNum" sz="quarter" idx="5"/>
          </p:nvPr>
        </p:nvSpPr>
        <p:spPr/>
        <p:txBody>
          <a:bodyPr/>
          <a:lstStyle/>
          <a:p>
            <a:fld id="{BB9C215C-A17D-464C-895D-6EB4326B8E2F}" type="slidenum">
              <a:rPr lang="en-CA" smtClean="0"/>
              <a:t>4</a:t>
            </a:fld>
            <a:endParaRPr lang="en-CA"/>
          </a:p>
        </p:txBody>
      </p:sp>
    </p:spTree>
    <p:extLst>
      <p:ext uri="{BB962C8B-B14F-4D97-AF65-F5344CB8AC3E}">
        <p14:creationId xmlns:p14="http://schemas.microsoft.com/office/powerpoint/2010/main" val="1842595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these are the species that I have in my dataset, we can see here sockeye, chum and pink salmon. And the two species of sea louse – </a:t>
            </a:r>
            <a:r>
              <a:rPr lang="en-CA" dirty="0" err="1"/>
              <a:t>Lepeopthierus</a:t>
            </a:r>
            <a:r>
              <a:rPr lang="en-CA" dirty="0"/>
              <a:t> </a:t>
            </a:r>
            <a:r>
              <a:rPr lang="en-CA" dirty="0" err="1"/>
              <a:t>Salmonis</a:t>
            </a:r>
            <a:r>
              <a:rPr lang="en-CA" dirty="0"/>
              <a:t> and </a:t>
            </a:r>
            <a:r>
              <a:rPr lang="en-CA" dirty="0" err="1"/>
              <a:t>Caligus</a:t>
            </a:r>
            <a:r>
              <a:rPr lang="en-CA" dirty="0"/>
              <a:t> </a:t>
            </a:r>
            <a:r>
              <a:rPr lang="en-CA" dirty="0" err="1"/>
              <a:t>Clemensi</a:t>
            </a:r>
            <a:r>
              <a:rPr lang="en-CA" dirty="0"/>
              <a:t>. L. </a:t>
            </a:r>
            <a:r>
              <a:rPr lang="en-CA" dirty="0" err="1"/>
              <a:t>Salmonis</a:t>
            </a:r>
            <a:r>
              <a:rPr lang="en-CA" dirty="0"/>
              <a:t> is a salmon specialist, C. </a:t>
            </a:r>
            <a:r>
              <a:rPr lang="en-CA" dirty="0" err="1"/>
              <a:t>clemensi</a:t>
            </a:r>
            <a:r>
              <a:rPr lang="en-CA" dirty="0"/>
              <a:t> is a generalist that infects a number of different marine fish species. They have a number of life stages, starting with planktonic naupliar stages, free-swimming infectious </a:t>
            </a:r>
            <a:r>
              <a:rPr lang="en-CA" dirty="0" err="1"/>
              <a:t>copepodid</a:t>
            </a:r>
            <a:r>
              <a:rPr lang="en-CA" dirty="0"/>
              <a:t> infectious stage, attached chalimus stages, and motile adult </a:t>
            </a:r>
            <a:r>
              <a:rPr lang="en-CA" dirty="0" err="1"/>
              <a:t>phasesBoth</a:t>
            </a:r>
            <a:r>
              <a:rPr lang="en-CA" dirty="0"/>
              <a:t> of them cannot survive in freshwater environments, which is why juvenile salmon are not at risk until they leave their natal streams. Now all of these salmon are at risk of infection from both of these ectoparasites, and infection can cause a variety of outcomes</a:t>
            </a:r>
          </a:p>
        </p:txBody>
      </p:sp>
      <p:sp>
        <p:nvSpPr>
          <p:cNvPr id="4" name="Slide Number Placeholder 3"/>
          <p:cNvSpPr>
            <a:spLocks noGrp="1"/>
          </p:cNvSpPr>
          <p:nvPr>
            <p:ph type="sldNum" sz="quarter" idx="5"/>
          </p:nvPr>
        </p:nvSpPr>
        <p:spPr/>
        <p:txBody>
          <a:bodyPr/>
          <a:lstStyle/>
          <a:p>
            <a:fld id="{BB9C215C-A17D-464C-895D-6EB4326B8E2F}" type="slidenum">
              <a:rPr lang="en-CA" smtClean="0"/>
              <a:t>5</a:t>
            </a:fld>
            <a:endParaRPr lang="en-CA"/>
          </a:p>
        </p:txBody>
      </p:sp>
    </p:spTree>
    <p:extLst>
      <p:ext uri="{BB962C8B-B14F-4D97-AF65-F5344CB8AC3E}">
        <p14:creationId xmlns:p14="http://schemas.microsoft.com/office/powerpoint/2010/main" val="3476377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there’s a reason why these three species of salmon are of interest specifically. All three of them migrate through the same environment, and pink and sockeye salmon are incredibly important fisheries stocks. Sockeye have been in decline for some time, which is of huge concern to the government, and so there is significant interest in understanding what effect sea lice in particular have on this species. Pink and chum are also heavily parasitized by sea lice, but these two are specifically at risk, mostly due to the fact that they leave their freshwater environments almost directly after they spawn, before they grow or mature at all. This obviously puts them at greater risk for being parasitized by the sea lice. </a:t>
            </a:r>
          </a:p>
        </p:txBody>
      </p:sp>
      <p:sp>
        <p:nvSpPr>
          <p:cNvPr id="4" name="Slide Number Placeholder 3"/>
          <p:cNvSpPr>
            <a:spLocks noGrp="1"/>
          </p:cNvSpPr>
          <p:nvPr>
            <p:ph type="sldNum" sz="quarter" idx="5"/>
          </p:nvPr>
        </p:nvSpPr>
        <p:spPr/>
        <p:txBody>
          <a:bodyPr/>
          <a:lstStyle/>
          <a:p>
            <a:fld id="{BB9C215C-A17D-464C-895D-6EB4326B8E2F}" type="slidenum">
              <a:rPr lang="en-CA" smtClean="0"/>
              <a:t>6</a:t>
            </a:fld>
            <a:endParaRPr lang="en-CA"/>
          </a:p>
        </p:txBody>
      </p:sp>
    </p:spTree>
    <p:extLst>
      <p:ext uri="{BB962C8B-B14F-4D97-AF65-F5344CB8AC3E}">
        <p14:creationId xmlns:p14="http://schemas.microsoft.com/office/powerpoint/2010/main" val="91835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know that lice can have effects on juvenile salmon both from an individual level, with previous studies showing effects on swimming ability, the more lice present, the worse the individuals were at swimming to avoid predators. We also know there are population level changes going on, especially with pink and chum salmon. Pink salmon show population declines with increasing numbers of sea lice, based on return numbers to the Broughton archipelago. There are also more complex population level affects here, with pink and chum salmon. These two school together as juveniles, and they’re both predated on by </a:t>
            </a:r>
            <a:r>
              <a:rPr lang="en-CA" dirty="0" err="1"/>
              <a:t>coho</a:t>
            </a:r>
            <a:r>
              <a:rPr lang="en-CA" dirty="0"/>
              <a:t> salmon, but the </a:t>
            </a:r>
            <a:r>
              <a:rPr lang="en-CA" dirty="0" err="1"/>
              <a:t>coho’s</a:t>
            </a:r>
            <a:r>
              <a:rPr lang="en-CA" dirty="0"/>
              <a:t> prefer to prey on the pink salmon. They also prefer to prey on both pink and chum that are infested, and there have been non-statistically significant findings that show pink salmon are predated on more heavily when they’re infested. All in all, it’s clear that sea lice infestations have an effect. There is also work to show that in sockeye salmon, sea lice infestations reduce the competitive ability of the fish. </a:t>
            </a:r>
          </a:p>
        </p:txBody>
      </p:sp>
      <p:sp>
        <p:nvSpPr>
          <p:cNvPr id="4" name="Slide Number Placeholder 3"/>
          <p:cNvSpPr>
            <a:spLocks noGrp="1"/>
          </p:cNvSpPr>
          <p:nvPr>
            <p:ph type="sldNum" sz="quarter" idx="5"/>
          </p:nvPr>
        </p:nvSpPr>
        <p:spPr/>
        <p:txBody>
          <a:bodyPr/>
          <a:lstStyle/>
          <a:p>
            <a:fld id="{BB9C215C-A17D-464C-895D-6EB4326B8E2F}" type="slidenum">
              <a:rPr lang="en-CA" smtClean="0"/>
              <a:t>7</a:t>
            </a:fld>
            <a:endParaRPr lang="en-CA"/>
          </a:p>
        </p:txBody>
      </p:sp>
    </p:spTree>
    <p:extLst>
      <p:ext uri="{BB962C8B-B14F-4D97-AF65-F5344CB8AC3E}">
        <p14:creationId xmlns:p14="http://schemas.microsoft.com/office/powerpoint/2010/main" val="1676925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One thing we really don’t know yet is what’s happening with regards to the multi-host, multi-parasite system here, wherein we’re still unsure which parasites are most abundant on what salmon species and which salmon species are showing the highest levels of lice infestation, and what does this mean for the population dynamics of these salmon species? </a:t>
            </a:r>
          </a:p>
        </p:txBody>
      </p:sp>
      <p:sp>
        <p:nvSpPr>
          <p:cNvPr id="4" name="Slide Number Placeholder 3"/>
          <p:cNvSpPr>
            <a:spLocks noGrp="1"/>
          </p:cNvSpPr>
          <p:nvPr>
            <p:ph type="sldNum" sz="quarter" idx="5"/>
          </p:nvPr>
        </p:nvSpPr>
        <p:spPr/>
        <p:txBody>
          <a:bodyPr/>
          <a:lstStyle/>
          <a:p>
            <a:fld id="{BB9C215C-A17D-464C-895D-6EB4326B8E2F}" type="slidenum">
              <a:rPr lang="en-CA" smtClean="0"/>
              <a:t>8</a:t>
            </a:fld>
            <a:endParaRPr lang="en-CA"/>
          </a:p>
        </p:txBody>
      </p:sp>
    </p:spTree>
    <p:extLst>
      <p:ext uri="{BB962C8B-B14F-4D97-AF65-F5344CB8AC3E}">
        <p14:creationId xmlns:p14="http://schemas.microsoft.com/office/powerpoint/2010/main" val="2659074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One thing we really don’t know yet is what’s happening with regards to the multi-host, multi-parasite system here, wherein we’re still unsure which parasites are most abundant on what salmon species and which salmon species are showing the highest levels of lice infestation, and what does this mean for the population dynamics of these salmon species? </a:t>
            </a:r>
            <a:r>
              <a:rPr lang="en-CA" dirty="0" err="1"/>
              <a:t>Annecdotal</a:t>
            </a:r>
            <a:r>
              <a:rPr lang="en-CA" dirty="0"/>
              <a:t> evidence indicates that there is certain preference for certain hosts by the parasites, but that’s sort of </a:t>
            </a:r>
            <a:r>
              <a:rPr lang="en-CA" dirty="0" err="1"/>
              <a:t>uncelar</a:t>
            </a:r>
            <a:r>
              <a:rPr lang="en-CA" dirty="0"/>
              <a:t>. And a bit of a broader question might be why is it that all these species are migrating through the same environment but show differing infection regimes (potentially)?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BB9C215C-A17D-464C-895D-6EB4326B8E2F}" type="slidenum">
              <a:rPr lang="en-CA" smtClean="0"/>
              <a:t>9</a:t>
            </a:fld>
            <a:endParaRPr lang="en-CA"/>
          </a:p>
        </p:txBody>
      </p:sp>
    </p:spTree>
    <p:extLst>
      <p:ext uri="{BB962C8B-B14F-4D97-AF65-F5344CB8AC3E}">
        <p14:creationId xmlns:p14="http://schemas.microsoft.com/office/powerpoint/2010/main" val="389028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raises a lot of potential questions surrounding this system as a host-parasite community, such as what are driving potential host-preference or host-specificity, how is parasite-coexistence being maintained, etc. If there are large populations of sockeye and pink, do you see higher levels of infection on these two? It’s been posited before that host abundance can affect the distribution of specialist parasites, so do we see more of the specialist </a:t>
            </a:r>
            <a:r>
              <a:rPr lang="en-CA" dirty="0" err="1"/>
              <a:t>salmonis</a:t>
            </a:r>
            <a:r>
              <a:rPr lang="en-CA" dirty="0"/>
              <a:t> parasite on the more abundant host species? Do we see high infection rates of one parasite coinciding with low infection rates of the other?  </a:t>
            </a:r>
          </a:p>
        </p:txBody>
      </p:sp>
      <p:sp>
        <p:nvSpPr>
          <p:cNvPr id="4" name="Slide Number Placeholder 3"/>
          <p:cNvSpPr>
            <a:spLocks noGrp="1"/>
          </p:cNvSpPr>
          <p:nvPr>
            <p:ph type="sldNum" sz="quarter" idx="5"/>
          </p:nvPr>
        </p:nvSpPr>
        <p:spPr/>
        <p:txBody>
          <a:bodyPr/>
          <a:lstStyle/>
          <a:p>
            <a:fld id="{BB9C215C-A17D-464C-895D-6EB4326B8E2F}" type="slidenum">
              <a:rPr lang="en-CA" smtClean="0"/>
              <a:t>10</a:t>
            </a:fld>
            <a:endParaRPr lang="en-CA"/>
          </a:p>
        </p:txBody>
      </p:sp>
    </p:spTree>
    <p:extLst>
      <p:ext uri="{BB962C8B-B14F-4D97-AF65-F5344CB8AC3E}">
        <p14:creationId xmlns:p14="http://schemas.microsoft.com/office/powerpoint/2010/main" val="3971010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in order to get at all these questions, the </a:t>
            </a:r>
            <a:r>
              <a:rPr lang="en-CA" dirty="0" err="1"/>
              <a:t>Hakai</a:t>
            </a:r>
            <a:r>
              <a:rPr lang="en-CA" dirty="0"/>
              <a:t> juvenile salmon program has spent a significant amount of time since 2015, performing extensive sampling in the Discovery Islands and Johnstone Strait. This involves going out with these purse seine nets, catching a bunch of juvenile salmon, and then in conjunction with a bunch of other analysis, identifying their lice loads either there on the boat or later in the lab. They take data on the environmental conditions of the sampling location, measurements of the fish itself, they identify the number of lice, the species, and the stage of the different lice</a:t>
            </a:r>
          </a:p>
        </p:txBody>
      </p:sp>
      <p:sp>
        <p:nvSpPr>
          <p:cNvPr id="4" name="Slide Number Placeholder 3"/>
          <p:cNvSpPr>
            <a:spLocks noGrp="1"/>
          </p:cNvSpPr>
          <p:nvPr>
            <p:ph type="sldNum" sz="quarter" idx="5"/>
          </p:nvPr>
        </p:nvSpPr>
        <p:spPr/>
        <p:txBody>
          <a:bodyPr/>
          <a:lstStyle/>
          <a:p>
            <a:fld id="{BB9C215C-A17D-464C-895D-6EB4326B8E2F}" type="slidenum">
              <a:rPr lang="en-CA" smtClean="0"/>
              <a:t>11</a:t>
            </a:fld>
            <a:endParaRPr lang="en-CA"/>
          </a:p>
        </p:txBody>
      </p:sp>
    </p:spTree>
    <p:extLst>
      <p:ext uri="{BB962C8B-B14F-4D97-AF65-F5344CB8AC3E}">
        <p14:creationId xmlns:p14="http://schemas.microsoft.com/office/powerpoint/2010/main" val="1998546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0349-2CF5-46A7-8734-CB10BFC4E4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92C3523-B610-40FF-ADBA-E86C223E7E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E1F38F2-2632-46C3-9864-A18844E7E086}"/>
              </a:ext>
            </a:extLst>
          </p:cNvPr>
          <p:cNvSpPr>
            <a:spLocks noGrp="1"/>
          </p:cNvSpPr>
          <p:nvPr>
            <p:ph type="dt" sz="half" idx="10"/>
          </p:nvPr>
        </p:nvSpPr>
        <p:spPr/>
        <p:txBody>
          <a:bodyPr/>
          <a:lstStyle/>
          <a:p>
            <a:fld id="{FF1607E7-8160-417A-BBBF-A7F4F00DC9A9}" type="datetime1">
              <a:rPr lang="en-CA" smtClean="0"/>
              <a:t>2018-12-13</a:t>
            </a:fld>
            <a:endParaRPr lang="en-CA"/>
          </a:p>
        </p:txBody>
      </p:sp>
      <p:sp>
        <p:nvSpPr>
          <p:cNvPr id="5" name="Footer Placeholder 4">
            <a:extLst>
              <a:ext uri="{FF2B5EF4-FFF2-40B4-BE49-F238E27FC236}">
                <a16:creationId xmlns:a16="http://schemas.microsoft.com/office/drawing/2014/main" id="{E112B7E7-FCA6-4293-81C4-9E233CEF1FC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1A8E87F-BB56-4D5B-9114-656008CA088A}"/>
              </a:ext>
            </a:extLst>
          </p:cNvPr>
          <p:cNvSpPr>
            <a:spLocks noGrp="1"/>
          </p:cNvSpPr>
          <p:nvPr>
            <p:ph type="sldNum" sz="quarter" idx="12"/>
          </p:nvPr>
        </p:nvSpPr>
        <p:spPr/>
        <p:txBody>
          <a:bodyPr/>
          <a:lstStyle/>
          <a:p>
            <a:fld id="{A6001858-CA9E-4BA5-8B41-ABF8F1B6AB44}" type="slidenum">
              <a:rPr lang="en-CA" smtClean="0"/>
              <a:t>‹#›</a:t>
            </a:fld>
            <a:endParaRPr lang="en-CA"/>
          </a:p>
        </p:txBody>
      </p:sp>
    </p:spTree>
    <p:extLst>
      <p:ext uri="{BB962C8B-B14F-4D97-AF65-F5344CB8AC3E}">
        <p14:creationId xmlns:p14="http://schemas.microsoft.com/office/powerpoint/2010/main" val="2666794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C9E1-5CAB-465E-BAE5-E5EA0436370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17BB5CF-2AB9-40EA-A1B0-B2B343E90CA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4200E05-64E8-4F8F-9A4E-5226F0E207D9}"/>
              </a:ext>
            </a:extLst>
          </p:cNvPr>
          <p:cNvSpPr>
            <a:spLocks noGrp="1"/>
          </p:cNvSpPr>
          <p:nvPr>
            <p:ph type="dt" sz="half" idx="10"/>
          </p:nvPr>
        </p:nvSpPr>
        <p:spPr/>
        <p:txBody>
          <a:bodyPr/>
          <a:lstStyle/>
          <a:p>
            <a:fld id="{68667894-101D-484F-93BC-170AE5745039}" type="datetime1">
              <a:rPr lang="en-CA" smtClean="0"/>
              <a:t>2018-12-13</a:t>
            </a:fld>
            <a:endParaRPr lang="en-CA"/>
          </a:p>
        </p:txBody>
      </p:sp>
      <p:sp>
        <p:nvSpPr>
          <p:cNvPr id="5" name="Footer Placeholder 4">
            <a:extLst>
              <a:ext uri="{FF2B5EF4-FFF2-40B4-BE49-F238E27FC236}">
                <a16:creationId xmlns:a16="http://schemas.microsoft.com/office/drawing/2014/main" id="{FAC55F9D-4764-4BFD-8EE4-1DCBE1E122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1131E81-2442-477E-B756-20C3C3F782F0}"/>
              </a:ext>
            </a:extLst>
          </p:cNvPr>
          <p:cNvSpPr>
            <a:spLocks noGrp="1"/>
          </p:cNvSpPr>
          <p:nvPr>
            <p:ph type="sldNum" sz="quarter" idx="12"/>
          </p:nvPr>
        </p:nvSpPr>
        <p:spPr/>
        <p:txBody>
          <a:bodyPr/>
          <a:lstStyle/>
          <a:p>
            <a:fld id="{A6001858-CA9E-4BA5-8B41-ABF8F1B6AB44}" type="slidenum">
              <a:rPr lang="en-CA" smtClean="0"/>
              <a:t>‹#›</a:t>
            </a:fld>
            <a:endParaRPr lang="en-CA"/>
          </a:p>
        </p:txBody>
      </p:sp>
    </p:spTree>
    <p:extLst>
      <p:ext uri="{BB962C8B-B14F-4D97-AF65-F5344CB8AC3E}">
        <p14:creationId xmlns:p14="http://schemas.microsoft.com/office/powerpoint/2010/main" val="1000154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A38DB1-9732-4D56-8927-D70F4EE724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9C1AE3F-89D8-4E73-8680-AD75A6EFFE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50CE473-60EE-455A-91B3-48BE4DF75D60}"/>
              </a:ext>
            </a:extLst>
          </p:cNvPr>
          <p:cNvSpPr>
            <a:spLocks noGrp="1"/>
          </p:cNvSpPr>
          <p:nvPr>
            <p:ph type="dt" sz="half" idx="10"/>
          </p:nvPr>
        </p:nvSpPr>
        <p:spPr/>
        <p:txBody>
          <a:bodyPr/>
          <a:lstStyle/>
          <a:p>
            <a:fld id="{75879683-AAD8-4A36-8B22-569A58ADB8D4}" type="datetime1">
              <a:rPr lang="en-CA" smtClean="0"/>
              <a:t>2018-12-13</a:t>
            </a:fld>
            <a:endParaRPr lang="en-CA"/>
          </a:p>
        </p:txBody>
      </p:sp>
      <p:sp>
        <p:nvSpPr>
          <p:cNvPr id="5" name="Footer Placeholder 4">
            <a:extLst>
              <a:ext uri="{FF2B5EF4-FFF2-40B4-BE49-F238E27FC236}">
                <a16:creationId xmlns:a16="http://schemas.microsoft.com/office/drawing/2014/main" id="{2D2CF34F-E737-4FE8-9F67-932CCB6C655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1703B24-5586-4487-89CC-1BAB7F590B92}"/>
              </a:ext>
            </a:extLst>
          </p:cNvPr>
          <p:cNvSpPr>
            <a:spLocks noGrp="1"/>
          </p:cNvSpPr>
          <p:nvPr>
            <p:ph type="sldNum" sz="quarter" idx="12"/>
          </p:nvPr>
        </p:nvSpPr>
        <p:spPr/>
        <p:txBody>
          <a:bodyPr/>
          <a:lstStyle/>
          <a:p>
            <a:fld id="{A6001858-CA9E-4BA5-8B41-ABF8F1B6AB44}" type="slidenum">
              <a:rPr lang="en-CA" smtClean="0"/>
              <a:t>‹#›</a:t>
            </a:fld>
            <a:endParaRPr lang="en-CA"/>
          </a:p>
        </p:txBody>
      </p:sp>
    </p:spTree>
    <p:extLst>
      <p:ext uri="{BB962C8B-B14F-4D97-AF65-F5344CB8AC3E}">
        <p14:creationId xmlns:p14="http://schemas.microsoft.com/office/powerpoint/2010/main" val="484476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6E5DE-DFEE-4ECE-B5E4-BBAB024CA86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DB7FC76-B90A-4308-B7EA-4FD38BD4A44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42221DE-BA0A-4E92-B88B-90AF442558FF}"/>
              </a:ext>
            </a:extLst>
          </p:cNvPr>
          <p:cNvSpPr>
            <a:spLocks noGrp="1"/>
          </p:cNvSpPr>
          <p:nvPr>
            <p:ph type="dt" sz="half" idx="10"/>
          </p:nvPr>
        </p:nvSpPr>
        <p:spPr/>
        <p:txBody>
          <a:bodyPr/>
          <a:lstStyle/>
          <a:p>
            <a:fld id="{3BC464D2-1977-464A-A327-C525E089CEFB}" type="datetime1">
              <a:rPr lang="en-CA" smtClean="0"/>
              <a:t>2018-12-13</a:t>
            </a:fld>
            <a:endParaRPr lang="en-CA"/>
          </a:p>
        </p:txBody>
      </p:sp>
      <p:sp>
        <p:nvSpPr>
          <p:cNvPr id="5" name="Footer Placeholder 4">
            <a:extLst>
              <a:ext uri="{FF2B5EF4-FFF2-40B4-BE49-F238E27FC236}">
                <a16:creationId xmlns:a16="http://schemas.microsoft.com/office/drawing/2014/main" id="{B41F4771-3783-49FC-85E5-8E1438D6C3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28D8C12-9436-48D2-9603-47C8F16CB636}"/>
              </a:ext>
            </a:extLst>
          </p:cNvPr>
          <p:cNvSpPr>
            <a:spLocks noGrp="1"/>
          </p:cNvSpPr>
          <p:nvPr>
            <p:ph type="sldNum" sz="quarter" idx="12"/>
          </p:nvPr>
        </p:nvSpPr>
        <p:spPr/>
        <p:txBody>
          <a:bodyPr/>
          <a:lstStyle/>
          <a:p>
            <a:fld id="{A6001858-CA9E-4BA5-8B41-ABF8F1B6AB44}" type="slidenum">
              <a:rPr lang="en-CA" smtClean="0"/>
              <a:t>‹#›</a:t>
            </a:fld>
            <a:endParaRPr lang="en-CA"/>
          </a:p>
        </p:txBody>
      </p:sp>
    </p:spTree>
    <p:extLst>
      <p:ext uri="{BB962C8B-B14F-4D97-AF65-F5344CB8AC3E}">
        <p14:creationId xmlns:p14="http://schemas.microsoft.com/office/powerpoint/2010/main" val="1301607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22CD-7600-477C-BC3D-EA53F3664D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015992B-2723-46A5-BD94-ACC9A20A15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DED106-6851-4F05-90CC-A85B9E2B2F18}"/>
              </a:ext>
            </a:extLst>
          </p:cNvPr>
          <p:cNvSpPr>
            <a:spLocks noGrp="1"/>
          </p:cNvSpPr>
          <p:nvPr>
            <p:ph type="dt" sz="half" idx="10"/>
          </p:nvPr>
        </p:nvSpPr>
        <p:spPr/>
        <p:txBody>
          <a:bodyPr/>
          <a:lstStyle/>
          <a:p>
            <a:fld id="{9C1B1718-8F5D-4147-B078-D653A7D1CBCD}" type="datetime1">
              <a:rPr lang="en-CA" smtClean="0"/>
              <a:t>2018-12-13</a:t>
            </a:fld>
            <a:endParaRPr lang="en-CA"/>
          </a:p>
        </p:txBody>
      </p:sp>
      <p:sp>
        <p:nvSpPr>
          <p:cNvPr id="5" name="Footer Placeholder 4">
            <a:extLst>
              <a:ext uri="{FF2B5EF4-FFF2-40B4-BE49-F238E27FC236}">
                <a16:creationId xmlns:a16="http://schemas.microsoft.com/office/drawing/2014/main" id="{284FEB58-B6F8-45CA-942C-9E5EA1A94A7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9DE4AC0-2668-4BA4-9F77-9C99BE25CF8A}"/>
              </a:ext>
            </a:extLst>
          </p:cNvPr>
          <p:cNvSpPr>
            <a:spLocks noGrp="1"/>
          </p:cNvSpPr>
          <p:nvPr>
            <p:ph type="sldNum" sz="quarter" idx="12"/>
          </p:nvPr>
        </p:nvSpPr>
        <p:spPr/>
        <p:txBody>
          <a:bodyPr/>
          <a:lstStyle/>
          <a:p>
            <a:fld id="{A6001858-CA9E-4BA5-8B41-ABF8F1B6AB44}" type="slidenum">
              <a:rPr lang="en-CA" smtClean="0"/>
              <a:t>‹#›</a:t>
            </a:fld>
            <a:endParaRPr lang="en-CA"/>
          </a:p>
        </p:txBody>
      </p:sp>
    </p:spTree>
    <p:extLst>
      <p:ext uri="{BB962C8B-B14F-4D97-AF65-F5344CB8AC3E}">
        <p14:creationId xmlns:p14="http://schemas.microsoft.com/office/powerpoint/2010/main" val="3621844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126D-84C9-4C7A-96A8-A0CCC9577F7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5534FEB-54FA-4D40-A234-96F967F56FF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1B86806-F9AE-4EC7-8659-6F47772147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8778E8A-6653-4820-B77F-EF871BF201E6}"/>
              </a:ext>
            </a:extLst>
          </p:cNvPr>
          <p:cNvSpPr>
            <a:spLocks noGrp="1"/>
          </p:cNvSpPr>
          <p:nvPr>
            <p:ph type="dt" sz="half" idx="10"/>
          </p:nvPr>
        </p:nvSpPr>
        <p:spPr/>
        <p:txBody>
          <a:bodyPr/>
          <a:lstStyle/>
          <a:p>
            <a:fld id="{9CB5E93D-6D65-436A-9551-327516A8EB67}" type="datetime1">
              <a:rPr lang="en-CA" smtClean="0"/>
              <a:t>2018-12-13</a:t>
            </a:fld>
            <a:endParaRPr lang="en-CA"/>
          </a:p>
        </p:txBody>
      </p:sp>
      <p:sp>
        <p:nvSpPr>
          <p:cNvPr id="6" name="Footer Placeholder 5">
            <a:extLst>
              <a:ext uri="{FF2B5EF4-FFF2-40B4-BE49-F238E27FC236}">
                <a16:creationId xmlns:a16="http://schemas.microsoft.com/office/drawing/2014/main" id="{18A10641-4A1F-41F3-8481-542A4BC30AC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BCBEE8C-AE0F-4DD8-8421-B7376ADB109C}"/>
              </a:ext>
            </a:extLst>
          </p:cNvPr>
          <p:cNvSpPr>
            <a:spLocks noGrp="1"/>
          </p:cNvSpPr>
          <p:nvPr>
            <p:ph type="sldNum" sz="quarter" idx="12"/>
          </p:nvPr>
        </p:nvSpPr>
        <p:spPr/>
        <p:txBody>
          <a:bodyPr/>
          <a:lstStyle/>
          <a:p>
            <a:fld id="{A6001858-CA9E-4BA5-8B41-ABF8F1B6AB44}" type="slidenum">
              <a:rPr lang="en-CA" smtClean="0"/>
              <a:t>‹#›</a:t>
            </a:fld>
            <a:endParaRPr lang="en-CA"/>
          </a:p>
        </p:txBody>
      </p:sp>
    </p:spTree>
    <p:extLst>
      <p:ext uri="{BB962C8B-B14F-4D97-AF65-F5344CB8AC3E}">
        <p14:creationId xmlns:p14="http://schemas.microsoft.com/office/powerpoint/2010/main" val="3425875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BD80-3140-4912-85A6-FF3CE42FE6F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A0246F1-5374-4245-8D71-29B29E10F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175110E-97E0-42BF-89ED-4D2614B01C7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0E08398-BB5C-4D62-A258-694B86E73D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DDB17A-2344-4648-83FE-D49DBE5D54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CC7B34A-DD66-48AC-926B-CBE31B28254A}"/>
              </a:ext>
            </a:extLst>
          </p:cNvPr>
          <p:cNvSpPr>
            <a:spLocks noGrp="1"/>
          </p:cNvSpPr>
          <p:nvPr>
            <p:ph type="dt" sz="half" idx="10"/>
          </p:nvPr>
        </p:nvSpPr>
        <p:spPr/>
        <p:txBody>
          <a:bodyPr/>
          <a:lstStyle/>
          <a:p>
            <a:fld id="{71F99DAE-09DC-4620-A849-8748D2813E80}" type="datetime1">
              <a:rPr lang="en-CA" smtClean="0"/>
              <a:t>2018-12-13</a:t>
            </a:fld>
            <a:endParaRPr lang="en-CA"/>
          </a:p>
        </p:txBody>
      </p:sp>
      <p:sp>
        <p:nvSpPr>
          <p:cNvPr id="8" name="Footer Placeholder 7">
            <a:extLst>
              <a:ext uri="{FF2B5EF4-FFF2-40B4-BE49-F238E27FC236}">
                <a16:creationId xmlns:a16="http://schemas.microsoft.com/office/drawing/2014/main" id="{7B8879B0-24EA-4D7C-8E76-53D92CE45F3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1E774B2-0D65-4347-80D9-A42A437E2E2E}"/>
              </a:ext>
            </a:extLst>
          </p:cNvPr>
          <p:cNvSpPr>
            <a:spLocks noGrp="1"/>
          </p:cNvSpPr>
          <p:nvPr>
            <p:ph type="sldNum" sz="quarter" idx="12"/>
          </p:nvPr>
        </p:nvSpPr>
        <p:spPr/>
        <p:txBody>
          <a:bodyPr/>
          <a:lstStyle/>
          <a:p>
            <a:fld id="{A6001858-CA9E-4BA5-8B41-ABF8F1B6AB44}" type="slidenum">
              <a:rPr lang="en-CA" smtClean="0"/>
              <a:t>‹#›</a:t>
            </a:fld>
            <a:endParaRPr lang="en-CA"/>
          </a:p>
        </p:txBody>
      </p:sp>
    </p:spTree>
    <p:extLst>
      <p:ext uri="{BB962C8B-B14F-4D97-AF65-F5344CB8AC3E}">
        <p14:creationId xmlns:p14="http://schemas.microsoft.com/office/powerpoint/2010/main" val="3986968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FD7B4-C6C8-494E-9FC7-3979962AE3D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C8BFF2B-861E-4C2A-8A91-E1F99679904A}"/>
              </a:ext>
            </a:extLst>
          </p:cNvPr>
          <p:cNvSpPr>
            <a:spLocks noGrp="1"/>
          </p:cNvSpPr>
          <p:nvPr>
            <p:ph type="dt" sz="half" idx="10"/>
          </p:nvPr>
        </p:nvSpPr>
        <p:spPr/>
        <p:txBody>
          <a:bodyPr/>
          <a:lstStyle/>
          <a:p>
            <a:fld id="{8FAB17E1-36C3-42F7-9D38-FB9325181A2E}" type="datetime1">
              <a:rPr lang="en-CA" smtClean="0"/>
              <a:t>2018-12-13</a:t>
            </a:fld>
            <a:endParaRPr lang="en-CA"/>
          </a:p>
        </p:txBody>
      </p:sp>
      <p:sp>
        <p:nvSpPr>
          <p:cNvPr id="4" name="Footer Placeholder 3">
            <a:extLst>
              <a:ext uri="{FF2B5EF4-FFF2-40B4-BE49-F238E27FC236}">
                <a16:creationId xmlns:a16="http://schemas.microsoft.com/office/drawing/2014/main" id="{2E7F9B26-F084-41C7-8BE8-A0C948B5616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5DD8539-9F3E-4BA6-9135-94290905B086}"/>
              </a:ext>
            </a:extLst>
          </p:cNvPr>
          <p:cNvSpPr>
            <a:spLocks noGrp="1"/>
          </p:cNvSpPr>
          <p:nvPr>
            <p:ph type="sldNum" sz="quarter" idx="12"/>
          </p:nvPr>
        </p:nvSpPr>
        <p:spPr/>
        <p:txBody>
          <a:bodyPr/>
          <a:lstStyle/>
          <a:p>
            <a:fld id="{A6001858-CA9E-4BA5-8B41-ABF8F1B6AB44}" type="slidenum">
              <a:rPr lang="en-CA" smtClean="0"/>
              <a:t>‹#›</a:t>
            </a:fld>
            <a:endParaRPr lang="en-CA"/>
          </a:p>
        </p:txBody>
      </p:sp>
    </p:spTree>
    <p:extLst>
      <p:ext uri="{BB962C8B-B14F-4D97-AF65-F5344CB8AC3E}">
        <p14:creationId xmlns:p14="http://schemas.microsoft.com/office/powerpoint/2010/main" val="2528503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E1D9AB-364C-4774-8B10-36F39094B09D}"/>
              </a:ext>
            </a:extLst>
          </p:cNvPr>
          <p:cNvSpPr>
            <a:spLocks noGrp="1"/>
          </p:cNvSpPr>
          <p:nvPr>
            <p:ph type="dt" sz="half" idx="10"/>
          </p:nvPr>
        </p:nvSpPr>
        <p:spPr/>
        <p:txBody>
          <a:bodyPr/>
          <a:lstStyle/>
          <a:p>
            <a:fld id="{E8C8AEF2-69A2-414D-9F59-B8CF93CC8C46}" type="datetime1">
              <a:rPr lang="en-CA" smtClean="0"/>
              <a:t>2018-12-13</a:t>
            </a:fld>
            <a:endParaRPr lang="en-CA"/>
          </a:p>
        </p:txBody>
      </p:sp>
      <p:sp>
        <p:nvSpPr>
          <p:cNvPr id="3" name="Footer Placeholder 2">
            <a:extLst>
              <a:ext uri="{FF2B5EF4-FFF2-40B4-BE49-F238E27FC236}">
                <a16:creationId xmlns:a16="http://schemas.microsoft.com/office/drawing/2014/main" id="{333E0540-3411-469E-BDB9-2B9D489B920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009F99A-D371-451D-AA0C-1206B40235A1}"/>
              </a:ext>
            </a:extLst>
          </p:cNvPr>
          <p:cNvSpPr>
            <a:spLocks noGrp="1"/>
          </p:cNvSpPr>
          <p:nvPr>
            <p:ph type="sldNum" sz="quarter" idx="12"/>
          </p:nvPr>
        </p:nvSpPr>
        <p:spPr/>
        <p:txBody>
          <a:bodyPr/>
          <a:lstStyle/>
          <a:p>
            <a:fld id="{A6001858-CA9E-4BA5-8B41-ABF8F1B6AB44}" type="slidenum">
              <a:rPr lang="en-CA" smtClean="0"/>
              <a:t>‹#›</a:t>
            </a:fld>
            <a:endParaRPr lang="en-CA"/>
          </a:p>
        </p:txBody>
      </p:sp>
    </p:spTree>
    <p:extLst>
      <p:ext uri="{BB962C8B-B14F-4D97-AF65-F5344CB8AC3E}">
        <p14:creationId xmlns:p14="http://schemas.microsoft.com/office/powerpoint/2010/main" val="526441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9539-C00F-448C-964F-E7E4E4603A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D1CAA4E-22D3-481C-B8A7-9363D450D2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BE79D45-53FF-470E-BB2E-679C3EBC0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686EB9-8F4C-4ACA-ADA7-05017E9076CE}"/>
              </a:ext>
            </a:extLst>
          </p:cNvPr>
          <p:cNvSpPr>
            <a:spLocks noGrp="1"/>
          </p:cNvSpPr>
          <p:nvPr>
            <p:ph type="dt" sz="half" idx="10"/>
          </p:nvPr>
        </p:nvSpPr>
        <p:spPr/>
        <p:txBody>
          <a:bodyPr/>
          <a:lstStyle/>
          <a:p>
            <a:fld id="{ED75DE4B-0845-4A29-8638-078E65294F31}" type="datetime1">
              <a:rPr lang="en-CA" smtClean="0"/>
              <a:t>2018-12-13</a:t>
            </a:fld>
            <a:endParaRPr lang="en-CA"/>
          </a:p>
        </p:txBody>
      </p:sp>
      <p:sp>
        <p:nvSpPr>
          <p:cNvPr id="6" name="Footer Placeholder 5">
            <a:extLst>
              <a:ext uri="{FF2B5EF4-FFF2-40B4-BE49-F238E27FC236}">
                <a16:creationId xmlns:a16="http://schemas.microsoft.com/office/drawing/2014/main" id="{D3D00545-603D-4E3D-B38E-E127F99933A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4063206-7EB0-4CB4-BD13-D84A179F8319}"/>
              </a:ext>
            </a:extLst>
          </p:cNvPr>
          <p:cNvSpPr>
            <a:spLocks noGrp="1"/>
          </p:cNvSpPr>
          <p:nvPr>
            <p:ph type="sldNum" sz="quarter" idx="12"/>
          </p:nvPr>
        </p:nvSpPr>
        <p:spPr/>
        <p:txBody>
          <a:bodyPr/>
          <a:lstStyle/>
          <a:p>
            <a:fld id="{A6001858-CA9E-4BA5-8B41-ABF8F1B6AB44}" type="slidenum">
              <a:rPr lang="en-CA" smtClean="0"/>
              <a:t>‹#›</a:t>
            </a:fld>
            <a:endParaRPr lang="en-CA"/>
          </a:p>
        </p:txBody>
      </p:sp>
    </p:spTree>
    <p:extLst>
      <p:ext uri="{BB962C8B-B14F-4D97-AF65-F5344CB8AC3E}">
        <p14:creationId xmlns:p14="http://schemas.microsoft.com/office/powerpoint/2010/main" val="4059982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74441-E062-4859-8422-8BBE23D1DF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AC1F1F4C-DC13-4E6D-8B9E-4A97817F2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B222B82-6B03-4802-97EC-F0F4DC014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8DD067-9437-48C8-AE58-EE9385B37F5B}"/>
              </a:ext>
            </a:extLst>
          </p:cNvPr>
          <p:cNvSpPr>
            <a:spLocks noGrp="1"/>
          </p:cNvSpPr>
          <p:nvPr>
            <p:ph type="dt" sz="half" idx="10"/>
          </p:nvPr>
        </p:nvSpPr>
        <p:spPr/>
        <p:txBody>
          <a:bodyPr/>
          <a:lstStyle/>
          <a:p>
            <a:fld id="{3E00CA54-50E9-4FAF-8725-6EECD2D9FF3A}" type="datetime1">
              <a:rPr lang="en-CA" smtClean="0"/>
              <a:t>2018-12-13</a:t>
            </a:fld>
            <a:endParaRPr lang="en-CA"/>
          </a:p>
        </p:txBody>
      </p:sp>
      <p:sp>
        <p:nvSpPr>
          <p:cNvPr id="6" name="Footer Placeholder 5">
            <a:extLst>
              <a:ext uri="{FF2B5EF4-FFF2-40B4-BE49-F238E27FC236}">
                <a16:creationId xmlns:a16="http://schemas.microsoft.com/office/drawing/2014/main" id="{FD02D917-7580-48A2-8649-152A6B5C900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DE4DE43-6F17-402A-8EDC-FF46689FA7E3}"/>
              </a:ext>
            </a:extLst>
          </p:cNvPr>
          <p:cNvSpPr>
            <a:spLocks noGrp="1"/>
          </p:cNvSpPr>
          <p:nvPr>
            <p:ph type="sldNum" sz="quarter" idx="12"/>
          </p:nvPr>
        </p:nvSpPr>
        <p:spPr/>
        <p:txBody>
          <a:bodyPr/>
          <a:lstStyle/>
          <a:p>
            <a:fld id="{A6001858-CA9E-4BA5-8B41-ABF8F1B6AB44}" type="slidenum">
              <a:rPr lang="en-CA" smtClean="0"/>
              <a:t>‹#›</a:t>
            </a:fld>
            <a:endParaRPr lang="en-CA"/>
          </a:p>
        </p:txBody>
      </p:sp>
    </p:spTree>
    <p:extLst>
      <p:ext uri="{BB962C8B-B14F-4D97-AF65-F5344CB8AC3E}">
        <p14:creationId xmlns:p14="http://schemas.microsoft.com/office/powerpoint/2010/main" val="2250850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0CA56D-2002-4738-A87E-42605EA56A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F2E26FA-910A-4E08-9193-070419C98C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98B3837-310F-424D-95D4-018D567A9F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52F55-4313-4FEC-8E8A-40498376FEE4}" type="datetime1">
              <a:rPr lang="en-CA" smtClean="0"/>
              <a:t>2018-12-13</a:t>
            </a:fld>
            <a:endParaRPr lang="en-CA"/>
          </a:p>
        </p:txBody>
      </p:sp>
      <p:sp>
        <p:nvSpPr>
          <p:cNvPr id="5" name="Footer Placeholder 4">
            <a:extLst>
              <a:ext uri="{FF2B5EF4-FFF2-40B4-BE49-F238E27FC236}">
                <a16:creationId xmlns:a16="http://schemas.microsoft.com/office/drawing/2014/main" id="{C30F80B1-2BA1-4B18-B57A-30AE1DFEBD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6D6EFCD-420F-462C-BB90-3DA9271C2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001858-CA9E-4BA5-8B41-ABF8F1B6AB44}" type="slidenum">
              <a:rPr lang="en-CA" smtClean="0"/>
              <a:t>‹#›</a:t>
            </a:fld>
            <a:endParaRPr lang="en-CA"/>
          </a:p>
        </p:txBody>
      </p:sp>
    </p:spTree>
    <p:extLst>
      <p:ext uri="{BB962C8B-B14F-4D97-AF65-F5344CB8AC3E}">
        <p14:creationId xmlns:p14="http://schemas.microsoft.com/office/powerpoint/2010/main" val="232540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666298-C44B-4CD6-856E-75C18EDF82ED}"/>
              </a:ext>
            </a:extLst>
          </p:cNvPr>
          <p:cNvSpPr txBox="1"/>
          <p:nvPr/>
        </p:nvSpPr>
        <p:spPr>
          <a:xfrm>
            <a:off x="3146313" y="2875002"/>
            <a:ext cx="5899371" cy="1107996"/>
          </a:xfrm>
          <a:prstGeom prst="rect">
            <a:avLst/>
          </a:prstGeom>
          <a:noFill/>
        </p:spPr>
        <p:txBody>
          <a:bodyPr wrap="none" rtlCol="0">
            <a:spAutoFit/>
          </a:bodyPr>
          <a:lstStyle/>
          <a:p>
            <a:pPr algn="ctr"/>
            <a:r>
              <a:rPr lang="en-CA" sz="3800" dirty="0">
                <a:latin typeface="Helvetica" panose="020B0604020202020204" pitchFamily="34" charset="0"/>
                <a:cs typeface="Helvetica" panose="020B0604020202020204" pitchFamily="34" charset="0"/>
              </a:rPr>
              <a:t>EEB499 Research Project</a:t>
            </a:r>
          </a:p>
          <a:p>
            <a:pPr algn="ctr"/>
            <a:r>
              <a:rPr lang="en-CA" sz="2800" i="1" dirty="0">
                <a:solidFill>
                  <a:schemeClr val="bg1">
                    <a:lumMod val="75000"/>
                  </a:schemeClr>
                </a:solidFill>
                <a:latin typeface="Helvetica" panose="020B0604020202020204" pitchFamily="34" charset="0"/>
                <a:cs typeface="Helvetica" panose="020B0604020202020204" pitchFamily="34" charset="0"/>
              </a:rPr>
              <a:t>Project Background &amp; Initial Results</a:t>
            </a:r>
          </a:p>
        </p:txBody>
      </p:sp>
      <p:sp>
        <p:nvSpPr>
          <p:cNvPr id="5" name="Slide Number Placeholder 4">
            <a:extLst>
              <a:ext uri="{FF2B5EF4-FFF2-40B4-BE49-F238E27FC236}">
                <a16:creationId xmlns:a16="http://schemas.microsoft.com/office/drawing/2014/main" id="{3FD1C8A7-F0D4-4718-9EBF-DCC39547F9EA}"/>
              </a:ext>
            </a:extLst>
          </p:cNvPr>
          <p:cNvSpPr>
            <a:spLocks noGrp="1"/>
          </p:cNvSpPr>
          <p:nvPr>
            <p:ph type="sldNum" sz="quarter" idx="12"/>
          </p:nvPr>
        </p:nvSpPr>
        <p:spPr>
          <a:xfrm>
            <a:off x="8610600" y="6356350"/>
            <a:ext cx="2743200" cy="365125"/>
          </a:xfrm>
        </p:spPr>
        <p:txBody>
          <a:bodyPr/>
          <a:lstStyle/>
          <a:p>
            <a:fld id="{A6001858-CA9E-4BA5-8B41-ABF8F1B6AB44}" type="slidenum">
              <a:rPr lang="en-CA" smtClean="0"/>
              <a:t>1</a:t>
            </a:fld>
            <a:endParaRPr lang="en-CA"/>
          </a:p>
        </p:txBody>
      </p:sp>
      <p:pic>
        <p:nvPicPr>
          <p:cNvPr id="12" name="Picture 11">
            <a:extLst>
              <a:ext uri="{FF2B5EF4-FFF2-40B4-BE49-F238E27FC236}">
                <a16:creationId xmlns:a16="http://schemas.microsoft.com/office/drawing/2014/main" id="{E95C5909-EB47-4EAC-A531-B6A105501148}"/>
              </a:ext>
            </a:extLst>
          </p:cNvPr>
          <p:cNvPicPr>
            <a:picLocks noChangeAspect="1"/>
          </p:cNvPicPr>
          <p:nvPr/>
        </p:nvPicPr>
        <p:blipFill rotWithShape="1">
          <a:blip r:embed="rId2"/>
          <a:srcRect l="-208" t="32919" r="56842" b="38589"/>
          <a:stretch/>
        </p:blipFill>
        <p:spPr>
          <a:xfrm>
            <a:off x="4119487" y="221147"/>
            <a:ext cx="3953021" cy="1378634"/>
          </a:xfrm>
          <a:prstGeom prst="rect">
            <a:avLst/>
          </a:prstGeom>
        </p:spPr>
      </p:pic>
      <p:pic>
        <p:nvPicPr>
          <p:cNvPr id="13" name="Picture 12">
            <a:extLst>
              <a:ext uri="{FF2B5EF4-FFF2-40B4-BE49-F238E27FC236}">
                <a16:creationId xmlns:a16="http://schemas.microsoft.com/office/drawing/2014/main" id="{1BEE6D2A-FD53-41C5-AAD8-B3B17FEAEA5A}"/>
              </a:ext>
            </a:extLst>
          </p:cNvPr>
          <p:cNvPicPr>
            <a:picLocks noChangeAspect="1"/>
          </p:cNvPicPr>
          <p:nvPr/>
        </p:nvPicPr>
        <p:blipFill rotWithShape="1">
          <a:blip r:embed="rId2"/>
          <a:srcRect l="54450" t="34712" r="4961" b="39703"/>
          <a:stretch/>
        </p:blipFill>
        <p:spPr>
          <a:xfrm>
            <a:off x="57576" y="335906"/>
            <a:ext cx="3699804" cy="1237957"/>
          </a:xfrm>
          <a:prstGeom prst="rect">
            <a:avLst/>
          </a:prstGeom>
        </p:spPr>
      </p:pic>
      <p:pic>
        <p:nvPicPr>
          <p:cNvPr id="14" name="Picture 13">
            <a:extLst>
              <a:ext uri="{FF2B5EF4-FFF2-40B4-BE49-F238E27FC236}">
                <a16:creationId xmlns:a16="http://schemas.microsoft.com/office/drawing/2014/main" id="{F383F7E4-903A-428F-B78C-A9ED95064CC4}"/>
              </a:ext>
            </a:extLst>
          </p:cNvPr>
          <p:cNvPicPr>
            <a:picLocks noChangeAspect="1"/>
          </p:cNvPicPr>
          <p:nvPr/>
        </p:nvPicPr>
        <p:blipFill rotWithShape="1">
          <a:blip r:embed="rId2"/>
          <a:srcRect l="52624" t="60927" r="10492" b="13489"/>
          <a:stretch/>
        </p:blipFill>
        <p:spPr>
          <a:xfrm>
            <a:off x="8434615" y="380456"/>
            <a:ext cx="3362178" cy="1237957"/>
          </a:xfrm>
          <a:prstGeom prst="rect">
            <a:avLst/>
          </a:prstGeom>
        </p:spPr>
      </p:pic>
      <p:sp>
        <p:nvSpPr>
          <p:cNvPr id="16" name="Oval 15">
            <a:extLst>
              <a:ext uri="{FF2B5EF4-FFF2-40B4-BE49-F238E27FC236}">
                <a16:creationId xmlns:a16="http://schemas.microsoft.com/office/drawing/2014/main" id="{0E2062EF-73C0-4650-811E-1C8C50C189AF}"/>
              </a:ext>
            </a:extLst>
          </p:cNvPr>
          <p:cNvSpPr/>
          <p:nvPr/>
        </p:nvSpPr>
        <p:spPr>
          <a:xfrm>
            <a:off x="7064402" y="1438002"/>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5949966D-B6BF-4DF8-82DA-304071F69E56}"/>
              </a:ext>
            </a:extLst>
          </p:cNvPr>
          <p:cNvPicPr>
            <a:picLocks noChangeAspect="1"/>
          </p:cNvPicPr>
          <p:nvPr/>
        </p:nvPicPr>
        <p:blipFill rotWithShape="1">
          <a:blip r:embed="rId3"/>
          <a:srcRect l="40981"/>
          <a:stretch/>
        </p:blipFill>
        <p:spPr>
          <a:xfrm>
            <a:off x="57576" y="4709584"/>
            <a:ext cx="830647" cy="2011891"/>
          </a:xfrm>
          <a:prstGeom prst="rect">
            <a:avLst/>
          </a:prstGeom>
        </p:spPr>
      </p:pic>
      <p:pic>
        <p:nvPicPr>
          <p:cNvPr id="18" name="Picture 17">
            <a:extLst>
              <a:ext uri="{FF2B5EF4-FFF2-40B4-BE49-F238E27FC236}">
                <a16:creationId xmlns:a16="http://schemas.microsoft.com/office/drawing/2014/main" id="{AC85E464-3720-43E1-BBAA-F6E058E65C79}"/>
              </a:ext>
            </a:extLst>
          </p:cNvPr>
          <p:cNvPicPr>
            <a:picLocks noChangeAspect="1"/>
          </p:cNvPicPr>
          <p:nvPr/>
        </p:nvPicPr>
        <p:blipFill>
          <a:blip r:embed="rId4"/>
          <a:stretch>
            <a:fillRect/>
          </a:stretch>
        </p:blipFill>
        <p:spPr>
          <a:xfrm>
            <a:off x="10866771" y="4709580"/>
            <a:ext cx="974057" cy="1480871"/>
          </a:xfrm>
          <a:prstGeom prst="rect">
            <a:avLst/>
          </a:prstGeom>
        </p:spPr>
      </p:pic>
    </p:spTree>
    <p:extLst>
      <p:ext uri="{BB962C8B-B14F-4D97-AF65-F5344CB8AC3E}">
        <p14:creationId xmlns:p14="http://schemas.microsoft.com/office/powerpoint/2010/main" val="2477593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D51714-455F-475B-BB78-40158F2DCCAC}"/>
              </a:ext>
            </a:extLst>
          </p:cNvPr>
          <p:cNvSpPr>
            <a:spLocks noGrp="1"/>
          </p:cNvSpPr>
          <p:nvPr>
            <p:ph type="sldNum" sz="quarter" idx="12"/>
          </p:nvPr>
        </p:nvSpPr>
        <p:spPr/>
        <p:txBody>
          <a:bodyPr/>
          <a:lstStyle/>
          <a:p>
            <a:fld id="{A6001858-CA9E-4BA5-8B41-ABF8F1B6AB44}" type="slidenum">
              <a:rPr lang="en-CA" smtClean="0"/>
              <a:t>10</a:t>
            </a:fld>
            <a:endParaRPr lang="en-CA"/>
          </a:p>
        </p:txBody>
      </p:sp>
      <p:pic>
        <p:nvPicPr>
          <p:cNvPr id="5" name="Picture 4">
            <a:extLst>
              <a:ext uri="{FF2B5EF4-FFF2-40B4-BE49-F238E27FC236}">
                <a16:creationId xmlns:a16="http://schemas.microsoft.com/office/drawing/2014/main" id="{C5CF258B-F617-49D7-954B-41B48742E3D0}"/>
              </a:ext>
            </a:extLst>
          </p:cNvPr>
          <p:cNvPicPr>
            <a:picLocks noChangeAspect="1"/>
          </p:cNvPicPr>
          <p:nvPr/>
        </p:nvPicPr>
        <p:blipFill rotWithShape="1">
          <a:blip r:embed="rId3"/>
          <a:srcRect l="54450" t="34712" r="4961" b="39703"/>
          <a:stretch/>
        </p:blipFill>
        <p:spPr>
          <a:xfrm>
            <a:off x="177248" y="857250"/>
            <a:ext cx="6356902" cy="2127024"/>
          </a:xfrm>
          <a:prstGeom prst="rect">
            <a:avLst/>
          </a:prstGeom>
        </p:spPr>
      </p:pic>
      <p:pic>
        <p:nvPicPr>
          <p:cNvPr id="6" name="Picture 5">
            <a:extLst>
              <a:ext uri="{FF2B5EF4-FFF2-40B4-BE49-F238E27FC236}">
                <a16:creationId xmlns:a16="http://schemas.microsoft.com/office/drawing/2014/main" id="{CA34DA23-F51E-4D9E-837C-79AF9A2D02E2}"/>
              </a:ext>
            </a:extLst>
          </p:cNvPr>
          <p:cNvPicPr>
            <a:picLocks noChangeAspect="1"/>
          </p:cNvPicPr>
          <p:nvPr/>
        </p:nvPicPr>
        <p:blipFill rotWithShape="1">
          <a:blip r:embed="rId3"/>
          <a:srcRect l="-208" t="32919" r="56842" b="38589"/>
          <a:stretch/>
        </p:blipFill>
        <p:spPr>
          <a:xfrm>
            <a:off x="244206" y="4903220"/>
            <a:ext cx="3838050" cy="1338538"/>
          </a:xfrm>
          <a:prstGeom prst="rect">
            <a:avLst/>
          </a:prstGeom>
        </p:spPr>
      </p:pic>
      <p:pic>
        <p:nvPicPr>
          <p:cNvPr id="7" name="Picture 6">
            <a:extLst>
              <a:ext uri="{FF2B5EF4-FFF2-40B4-BE49-F238E27FC236}">
                <a16:creationId xmlns:a16="http://schemas.microsoft.com/office/drawing/2014/main" id="{21715054-A14D-4C98-822A-2FD223DD38D1}"/>
              </a:ext>
            </a:extLst>
          </p:cNvPr>
          <p:cNvPicPr>
            <a:picLocks noChangeAspect="1"/>
          </p:cNvPicPr>
          <p:nvPr/>
        </p:nvPicPr>
        <p:blipFill rotWithShape="1">
          <a:blip r:embed="rId3"/>
          <a:srcRect l="52624" t="60927" r="10492" b="13489"/>
          <a:stretch/>
        </p:blipFill>
        <p:spPr>
          <a:xfrm>
            <a:off x="5211007" y="3174343"/>
            <a:ext cx="6736787" cy="2480491"/>
          </a:xfrm>
          <a:prstGeom prst="rect">
            <a:avLst/>
          </a:prstGeom>
        </p:spPr>
      </p:pic>
      <p:sp>
        <p:nvSpPr>
          <p:cNvPr id="8" name="Oval 7">
            <a:extLst>
              <a:ext uri="{FF2B5EF4-FFF2-40B4-BE49-F238E27FC236}">
                <a16:creationId xmlns:a16="http://schemas.microsoft.com/office/drawing/2014/main" id="{6A52015F-AFFC-4B11-A5F0-D2C3F93BEB5D}"/>
              </a:ext>
            </a:extLst>
          </p:cNvPr>
          <p:cNvSpPr/>
          <p:nvPr/>
        </p:nvSpPr>
        <p:spPr>
          <a:xfrm>
            <a:off x="3101885" y="6000750"/>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2D0C6BCD-88B9-4A6F-8F41-71530C3B076C}"/>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Study System                              </a:t>
            </a:r>
            <a:r>
              <a:rPr lang="en-CA" sz="1200" dirty="0">
                <a:solidFill>
                  <a:srgbClr val="FF0000"/>
                </a:solidFill>
                <a:latin typeface="Helvetica" panose="020B0604020202020204" pitchFamily="34" charset="0"/>
                <a:cs typeface="Helvetica" panose="020B0604020202020204" pitchFamily="34" charset="0"/>
              </a:rPr>
              <a:t>Importance of Lice Parasitism                             </a:t>
            </a:r>
            <a:r>
              <a:rPr lang="en-CA" sz="1200" dirty="0">
                <a:solidFill>
                  <a:schemeClr val="bg1">
                    <a:lumMod val="65000"/>
                  </a:schemeClr>
                </a:solidFill>
                <a:latin typeface="Helvetica" panose="020B0604020202020204" pitchFamily="34" charset="0"/>
                <a:cs typeface="Helvetica" panose="020B0604020202020204" pitchFamily="34" charset="0"/>
              </a:rPr>
              <a:t>Methods                          Initial Results                           Next Steps </a:t>
            </a:r>
          </a:p>
        </p:txBody>
      </p:sp>
      <p:pic>
        <p:nvPicPr>
          <p:cNvPr id="10" name="Picture 9">
            <a:extLst>
              <a:ext uri="{FF2B5EF4-FFF2-40B4-BE49-F238E27FC236}">
                <a16:creationId xmlns:a16="http://schemas.microsoft.com/office/drawing/2014/main" id="{CEA5CA2C-1229-49F9-99D5-60A0D3F8FD23}"/>
              </a:ext>
            </a:extLst>
          </p:cNvPr>
          <p:cNvPicPr>
            <a:picLocks noChangeAspect="1"/>
          </p:cNvPicPr>
          <p:nvPr/>
        </p:nvPicPr>
        <p:blipFill rotWithShape="1">
          <a:blip r:embed="rId3"/>
          <a:srcRect l="54450" t="34712" r="4961" b="39703"/>
          <a:stretch/>
        </p:blipFill>
        <p:spPr>
          <a:xfrm>
            <a:off x="177248" y="952285"/>
            <a:ext cx="6356902" cy="2127024"/>
          </a:xfrm>
          <a:prstGeom prst="rect">
            <a:avLst/>
          </a:prstGeom>
        </p:spPr>
      </p:pic>
      <p:sp>
        <p:nvSpPr>
          <p:cNvPr id="11" name="TextBox 10">
            <a:extLst>
              <a:ext uri="{FF2B5EF4-FFF2-40B4-BE49-F238E27FC236}">
                <a16:creationId xmlns:a16="http://schemas.microsoft.com/office/drawing/2014/main" id="{C21D6613-CB42-4DF3-B929-38E3239D0A2C}"/>
              </a:ext>
            </a:extLst>
          </p:cNvPr>
          <p:cNvSpPr txBox="1"/>
          <p:nvPr/>
        </p:nvSpPr>
        <p:spPr>
          <a:xfrm>
            <a:off x="7505700" y="857250"/>
            <a:ext cx="3981449" cy="1477328"/>
          </a:xfrm>
          <a:prstGeom prst="rect">
            <a:avLst/>
          </a:prstGeom>
          <a:noFill/>
        </p:spPr>
        <p:txBody>
          <a:bodyPr wrap="square" rtlCol="0">
            <a:spAutoFit/>
          </a:bodyPr>
          <a:lstStyle/>
          <a:p>
            <a:pPr marL="285750" indent="-285750">
              <a:buFont typeface="Arial" panose="020B0604020202020204" pitchFamily="34" charset="0"/>
              <a:buChar char="•"/>
            </a:pPr>
            <a:r>
              <a:rPr lang="en-CA" dirty="0"/>
              <a:t>Does host abundance drive distribution of specialist </a:t>
            </a:r>
            <a:r>
              <a:rPr lang="en-CA" dirty="0" err="1"/>
              <a:t>parsites</a:t>
            </a:r>
            <a:r>
              <a:rPr lang="en-CA" dirty="0"/>
              <a:t>? </a:t>
            </a:r>
          </a:p>
          <a:p>
            <a:pPr marL="285750" indent="-285750">
              <a:buFont typeface="Arial" panose="020B0604020202020204" pitchFamily="34" charset="0"/>
              <a:buChar char="•"/>
            </a:pPr>
            <a:r>
              <a:rPr lang="en-CA" dirty="0"/>
              <a:t>Hosts with low parasite richness are supposed to interact more with generalist parasites</a:t>
            </a:r>
          </a:p>
        </p:txBody>
      </p:sp>
    </p:spTree>
    <p:extLst>
      <p:ext uri="{BB962C8B-B14F-4D97-AF65-F5344CB8AC3E}">
        <p14:creationId xmlns:p14="http://schemas.microsoft.com/office/powerpoint/2010/main" val="190970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FAC8D5-667D-438E-A3B5-3D29748B88D2}"/>
              </a:ext>
            </a:extLst>
          </p:cNvPr>
          <p:cNvSpPr>
            <a:spLocks noGrp="1"/>
          </p:cNvSpPr>
          <p:nvPr>
            <p:ph type="sldNum" sz="quarter" idx="12"/>
          </p:nvPr>
        </p:nvSpPr>
        <p:spPr>
          <a:xfrm>
            <a:off x="8610600" y="6356350"/>
            <a:ext cx="2743200" cy="365125"/>
          </a:xfrm>
        </p:spPr>
        <p:txBody>
          <a:bodyPr/>
          <a:lstStyle/>
          <a:p>
            <a:fld id="{A6001858-CA9E-4BA5-8B41-ABF8F1B6AB44}" type="slidenum">
              <a:rPr lang="en-CA" smtClean="0"/>
              <a:t>11</a:t>
            </a:fld>
            <a:endParaRPr lang="en-CA"/>
          </a:p>
        </p:txBody>
      </p:sp>
      <p:sp>
        <p:nvSpPr>
          <p:cNvPr id="6" name="TextBox 5">
            <a:extLst>
              <a:ext uri="{FF2B5EF4-FFF2-40B4-BE49-F238E27FC236}">
                <a16:creationId xmlns:a16="http://schemas.microsoft.com/office/drawing/2014/main" id="{57BDBFC3-831D-4812-828B-BB21C3204A20}"/>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Study System                              Importance of Lice Parasitism                             </a:t>
            </a:r>
            <a:r>
              <a:rPr lang="en-CA" sz="1200" dirty="0">
                <a:solidFill>
                  <a:srgbClr val="FF0000"/>
                </a:solidFill>
                <a:latin typeface="Helvetica" panose="020B0604020202020204" pitchFamily="34" charset="0"/>
                <a:cs typeface="Helvetica" panose="020B0604020202020204" pitchFamily="34" charset="0"/>
              </a:rPr>
              <a:t>Methods                 </a:t>
            </a:r>
            <a:r>
              <a:rPr lang="en-CA" sz="1200" dirty="0">
                <a:solidFill>
                  <a:schemeClr val="bg1">
                    <a:lumMod val="65000"/>
                  </a:schemeClr>
                </a:solidFill>
                <a:latin typeface="Helvetica" panose="020B0604020202020204" pitchFamily="34" charset="0"/>
                <a:cs typeface="Helvetica" panose="020B0604020202020204" pitchFamily="34" charset="0"/>
              </a:rPr>
              <a:t>         Initial Results                           Next Steps </a:t>
            </a:r>
          </a:p>
        </p:txBody>
      </p:sp>
      <p:sp>
        <p:nvSpPr>
          <p:cNvPr id="14" name="Oval 13">
            <a:extLst>
              <a:ext uri="{FF2B5EF4-FFF2-40B4-BE49-F238E27FC236}">
                <a16:creationId xmlns:a16="http://schemas.microsoft.com/office/drawing/2014/main" id="{91570D5C-2929-4BFD-8CCD-EB19DF50A3B7}"/>
              </a:ext>
            </a:extLst>
          </p:cNvPr>
          <p:cNvSpPr/>
          <p:nvPr/>
        </p:nvSpPr>
        <p:spPr>
          <a:xfrm>
            <a:off x="7026302" y="2000709"/>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91DCC133-AFEA-40A3-B0BF-50744D3F9C6C}"/>
              </a:ext>
            </a:extLst>
          </p:cNvPr>
          <p:cNvPicPr>
            <a:picLocks noChangeAspect="1"/>
          </p:cNvPicPr>
          <p:nvPr/>
        </p:nvPicPr>
        <p:blipFill>
          <a:blip r:embed="rId3"/>
          <a:stretch>
            <a:fillRect/>
          </a:stretch>
        </p:blipFill>
        <p:spPr>
          <a:xfrm>
            <a:off x="525741" y="425062"/>
            <a:ext cx="10485159" cy="6161237"/>
          </a:xfrm>
          <a:prstGeom prst="rect">
            <a:avLst/>
          </a:prstGeom>
        </p:spPr>
      </p:pic>
      <p:pic>
        <p:nvPicPr>
          <p:cNvPr id="31" name="Picture 30">
            <a:extLst>
              <a:ext uri="{FF2B5EF4-FFF2-40B4-BE49-F238E27FC236}">
                <a16:creationId xmlns:a16="http://schemas.microsoft.com/office/drawing/2014/main" id="{D674C78B-A554-47C7-9427-A0C6EC6777EE}"/>
              </a:ext>
            </a:extLst>
          </p:cNvPr>
          <p:cNvPicPr>
            <a:picLocks noChangeAspect="1"/>
          </p:cNvPicPr>
          <p:nvPr/>
        </p:nvPicPr>
        <p:blipFill rotWithShape="1">
          <a:blip r:embed="rId4">
            <a:extLst>
              <a:ext uri="{28A0092B-C50C-407E-A947-70E740481C1C}">
                <a14:useLocalDpi xmlns:a14="http://schemas.microsoft.com/office/drawing/2010/main" val="0"/>
              </a:ext>
            </a:extLst>
          </a:blip>
          <a:srcRect r="44589"/>
          <a:stretch/>
        </p:blipFill>
        <p:spPr>
          <a:xfrm>
            <a:off x="8877299" y="425062"/>
            <a:ext cx="2133601" cy="2527742"/>
          </a:xfrm>
          <a:prstGeom prst="rect">
            <a:avLst/>
          </a:prstGeom>
        </p:spPr>
      </p:pic>
      <p:sp>
        <p:nvSpPr>
          <p:cNvPr id="32" name="TextBox 31">
            <a:extLst>
              <a:ext uri="{FF2B5EF4-FFF2-40B4-BE49-F238E27FC236}">
                <a16:creationId xmlns:a16="http://schemas.microsoft.com/office/drawing/2014/main" id="{33B03DDF-2852-4B1D-9072-224AF1A4EF5D}"/>
              </a:ext>
            </a:extLst>
          </p:cNvPr>
          <p:cNvSpPr txBox="1"/>
          <p:nvPr/>
        </p:nvSpPr>
        <p:spPr>
          <a:xfrm>
            <a:off x="9678484" y="2705036"/>
            <a:ext cx="1332416" cy="246221"/>
          </a:xfrm>
          <a:prstGeom prst="rect">
            <a:avLst/>
          </a:prstGeom>
          <a:noFill/>
        </p:spPr>
        <p:txBody>
          <a:bodyPr wrap="none" rtlCol="0">
            <a:spAutoFit/>
          </a:bodyPr>
          <a:lstStyle/>
          <a:p>
            <a:r>
              <a:rPr lang="en-CA" sz="1000" dirty="0"/>
              <a:t>(Godwin et al. 2015)</a:t>
            </a:r>
          </a:p>
        </p:txBody>
      </p:sp>
    </p:spTree>
    <p:extLst>
      <p:ext uri="{BB962C8B-B14F-4D97-AF65-F5344CB8AC3E}">
        <p14:creationId xmlns:p14="http://schemas.microsoft.com/office/powerpoint/2010/main" val="2722463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FAC8D5-667D-438E-A3B5-3D29748B88D2}"/>
              </a:ext>
            </a:extLst>
          </p:cNvPr>
          <p:cNvSpPr>
            <a:spLocks noGrp="1"/>
          </p:cNvSpPr>
          <p:nvPr>
            <p:ph type="sldNum" sz="quarter" idx="12"/>
          </p:nvPr>
        </p:nvSpPr>
        <p:spPr/>
        <p:txBody>
          <a:bodyPr/>
          <a:lstStyle/>
          <a:p>
            <a:fld id="{A6001858-CA9E-4BA5-8B41-ABF8F1B6AB44}" type="slidenum">
              <a:rPr lang="en-CA" smtClean="0"/>
              <a:t>12</a:t>
            </a:fld>
            <a:endParaRPr lang="en-CA"/>
          </a:p>
        </p:txBody>
      </p:sp>
      <p:sp>
        <p:nvSpPr>
          <p:cNvPr id="6" name="TextBox 5">
            <a:extLst>
              <a:ext uri="{FF2B5EF4-FFF2-40B4-BE49-F238E27FC236}">
                <a16:creationId xmlns:a16="http://schemas.microsoft.com/office/drawing/2014/main" id="{57BDBFC3-831D-4812-828B-BB21C3204A20}"/>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Study System                              Importance of Lice Parasitism                             </a:t>
            </a:r>
            <a:r>
              <a:rPr lang="en-CA" sz="1200" dirty="0">
                <a:solidFill>
                  <a:srgbClr val="FF0000"/>
                </a:solidFill>
                <a:latin typeface="Helvetica" panose="020B0604020202020204" pitchFamily="34" charset="0"/>
                <a:cs typeface="Helvetica" panose="020B0604020202020204" pitchFamily="34" charset="0"/>
              </a:rPr>
              <a:t>Methods                 </a:t>
            </a:r>
            <a:r>
              <a:rPr lang="en-CA" sz="1200" dirty="0">
                <a:solidFill>
                  <a:schemeClr val="bg1">
                    <a:lumMod val="65000"/>
                  </a:schemeClr>
                </a:solidFill>
                <a:latin typeface="Helvetica" panose="020B0604020202020204" pitchFamily="34" charset="0"/>
                <a:cs typeface="Helvetica" panose="020B0604020202020204" pitchFamily="34" charset="0"/>
              </a:rPr>
              <a:t>         Initial Results                           Next Steps </a:t>
            </a:r>
          </a:p>
        </p:txBody>
      </p:sp>
      <p:pic>
        <p:nvPicPr>
          <p:cNvPr id="11" name="Picture 10">
            <a:extLst>
              <a:ext uri="{FF2B5EF4-FFF2-40B4-BE49-F238E27FC236}">
                <a16:creationId xmlns:a16="http://schemas.microsoft.com/office/drawing/2014/main" id="{C14E83EF-6328-41AC-B96F-447BEE53AD02}"/>
              </a:ext>
            </a:extLst>
          </p:cNvPr>
          <p:cNvPicPr>
            <a:picLocks noChangeAspect="1"/>
          </p:cNvPicPr>
          <p:nvPr/>
        </p:nvPicPr>
        <p:blipFill rotWithShape="1">
          <a:blip r:embed="rId3"/>
          <a:srcRect l="-208" t="32919" r="56842" b="38589"/>
          <a:stretch/>
        </p:blipFill>
        <p:spPr>
          <a:xfrm>
            <a:off x="4119489" y="769787"/>
            <a:ext cx="3953021" cy="1378634"/>
          </a:xfrm>
          <a:prstGeom prst="rect">
            <a:avLst/>
          </a:prstGeom>
        </p:spPr>
      </p:pic>
      <p:pic>
        <p:nvPicPr>
          <p:cNvPr id="12" name="Picture 11">
            <a:extLst>
              <a:ext uri="{FF2B5EF4-FFF2-40B4-BE49-F238E27FC236}">
                <a16:creationId xmlns:a16="http://schemas.microsoft.com/office/drawing/2014/main" id="{49738187-71FA-4D07-8A9E-F89C32BB8FB0}"/>
              </a:ext>
            </a:extLst>
          </p:cNvPr>
          <p:cNvPicPr>
            <a:picLocks noChangeAspect="1"/>
          </p:cNvPicPr>
          <p:nvPr/>
        </p:nvPicPr>
        <p:blipFill rotWithShape="1">
          <a:blip r:embed="rId3"/>
          <a:srcRect l="54450" t="34712" r="4961" b="39703"/>
          <a:stretch/>
        </p:blipFill>
        <p:spPr>
          <a:xfrm>
            <a:off x="291548" y="924531"/>
            <a:ext cx="3699804" cy="1237957"/>
          </a:xfrm>
          <a:prstGeom prst="rect">
            <a:avLst/>
          </a:prstGeom>
        </p:spPr>
      </p:pic>
      <p:pic>
        <p:nvPicPr>
          <p:cNvPr id="13" name="Picture 12">
            <a:extLst>
              <a:ext uri="{FF2B5EF4-FFF2-40B4-BE49-F238E27FC236}">
                <a16:creationId xmlns:a16="http://schemas.microsoft.com/office/drawing/2014/main" id="{270137FE-A9DD-443C-84F2-C119168F631B}"/>
              </a:ext>
            </a:extLst>
          </p:cNvPr>
          <p:cNvPicPr>
            <a:picLocks noChangeAspect="1"/>
          </p:cNvPicPr>
          <p:nvPr/>
        </p:nvPicPr>
        <p:blipFill rotWithShape="1">
          <a:blip r:embed="rId3"/>
          <a:srcRect l="52624" t="60927" r="10492" b="13489"/>
          <a:stretch/>
        </p:blipFill>
        <p:spPr>
          <a:xfrm>
            <a:off x="8301111" y="910464"/>
            <a:ext cx="3362178" cy="1237957"/>
          </a:xfrm>
          <a:prstGeom prst="rect">
            <a:avLst/>
          </a:prstGeom>
        </p:spPr>
      </p:pic>
      <p:sp>
        <p:nvSpPr>
          <p:cNvPr id="14" name="Oval 13">
            <a:extLst>
              <a:ext uri="{FF2B5EF4-FFF2-40B4-BE49-F238E27FC236}">
                <a16:creationId xmlns:a16="http://schemas.microsoft.com/office/drawing/2014/main" id="{91570D5C-2929-4BFD-8CCD-EB19DF50A3B7}"/>
              </a:ext>
            </a:extLst>
          </p:cNvPr>
          <p:cNvSpPr/>
          <p:nvPr/>
        </p:nvSpPr>
        <p:spPr>
          <a:xfrm>
            <a:off x="7026302" y="2000709"/>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10C4BEF9-F2C7-4E99-80C5-B618F452A2CC}"/>
              </a:ext>
            </a:extLst>
          </p:cNvPr>
          <p:cNvSpPr txBox="1"/>
          <p:nvPr/>
        </p:nvSpPr>
        <p:spPr>
          <a:xfrm>
            <a:off x="3158323" y="6424605"/>
            <a:ext cx="1351652" cy="369332"/>
          </a:xfrm>
          <a:prstGeom prst="rect">
            <a:avLst/>
          </a:prstGeom>
          <a:noFill/>
        </p:spPr>
        <p:txBody>
          <a:bodyPr wrap="none" rtlCol="0">
            <a:spAutoFit/>
          </a:bodyPr>
          <a:lstStyle/>
          <a:p>
            <a:r>
              <a:rPr lang="en-CA" i="1" dirty="0"/>
              <a:t>L. </a:t>
            </a:r>
            <a:r>
              <a:rPr lang="en-CA" i="1" dirty="0" err="1"/>
              <a:t>salmonis</a:t>
            </a:r>
            <a:endParaRPr lang="en-CA" i="1" dirty="0"/>
          </a:p>
        </p:txBody>
      </p:sp>
      <p:sp>
        <p:nvSpPr>
          <p:cNvPr id="18" name="TextBox 17">
            <a:extLst>
              <a:ext uri="{FF2B5EF4-FFF2-40B4-BE49-F238E27FC236}">
                <a16:creationId xmlns:a16="http://schemas.microsoft.com/office/drawing/2014/main" id="{CDF0F550-7A30-4062-887D-D268D6A20085}"/>
              </a:ext>
            </a:extLst>
          </p:cNvPr>
          <p:cNvSpPr txBox="1"/>
          <p:nvPr/>
        </p:nvSpPr>
        <p:spPr>
          <a:xfrm>
            <a:off x="7683340" y="6452997"/>
            <a:ext cx="1390124" cy="369332"/>
          </a:xfrm>
          <a:prstGeom prst="rect">
            <a:avLst/>
          </a:prstGeom>
          <a:noFill/>
        </p:spPr>
        <p:txBody>
          <a:bodyPr wrap="none" rtlCol="0">
            <a:spAutoFit/>
          </a:bodyPr>
          <a:lstStyle/>
          <a:p>
            <a:r>
              <a:rPr lang="en-CA" i="1" dirty="0"/>
              <a:t>C. </a:t>
            </a:r>
            <a:r>
              <a:rPr lang="en-CA" i="1" dirty="0" err="1"/>
              <a:t>clemensi</a:t>
            </a:r>
            <a:endParaRPr lang="en-CA" i="1" dirty="0"/>
          </a:p>
        </p:txBody>
      </p:sp>
      <p:cxnSp>
        <p:nvCxnSpPr>
          <p:cNvPr id="20" name="Straight Arrow Connector 19">
            <a:extLst>
              <a:ext uri="{FF2B5EF4-FFF2-40B4-BE49-F238E27FC236}">
                <a16:creationId xmlns:a16="http://schemas.microsoft.com/office/drawing/2014/main" id="{FE203801-C827-40CE-A5EB-3B823B744DC3}"/>
              </a:ext>
            </a:extLst>
          </p:cNvPr>
          <p:cNvCxnSpPr/>
          <p:nvPr/>
        </p:nvCxnSpPr>
        <p:spPr>
          <a:xfrm flipH="1" flipV="1">
            <a:off x="2504157" y="2324266"/>
            <a:ext cx="1025192" cy="204656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15B76E78-4FBC-4A73-9757-31435532AB42}"/>
              </a:ext>
            </a:extLst>
          </p:cNvPr>
          <p:cNvCxnSpPr>
            <a:cxnSpLocks/>
          </p:cNvCxnSpPr>
          <p:nvPr/>
        </p:nvCxnSpPr>
        <p:spPr>
          <a:xfrm flipV="1">
            <a:off x="4632085" y="2324266"/>
            <a:ext cx="4219307" cy="2128017"/>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3A6C2FE1-8374-4AB8-AFE6-47597C98D4E3}"/>
              </a:ext>
            </a:extLst>
          </p:cNvPr>
          <p:cNvCxnSpPr>
            <a:cxnSpLocks/>
          </p:cNvCxnSpPr>
          <p:nvPr/>
        </p:nvCxnSpPr>
        <p:spPr>
          <a:xfrm flipV="1">
            <a:off x="3834149" y="2324267"/>
            <a:ext cx="2261850" cy="2046565"/>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5E68711-8080-4DEC-9B18-2B02FC01E32F}"/>
              </a:ext>
            </a:extLst>
          </p:cNvPr>
          <p:cNvCxnSpPr>
            <a:cxnSpLocks/>
          </p:cNvCxnSpPr>
          <p:nvPr/>
        </p:nvCxnSpPr>
        <p:spPr>
          <a:xfrm flipH="1" flipV="1">
            <a:off x="2903847" y="2239492"/>
            <a:ext cx="4699230" cy="2212791"/>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2AF09E29-56DE-466E-BA8B-3EA19B681AB7}"/>
              </a:ext>
            </a:extLst>
          </p:cNvPr>
          <p:cNvCxnSpPr>
            <a:cxnSpLocks/>
          </p:cNvCxnSpPr>
          <p:nvPr/>
        </p:nvCxnSpPr>
        <p:spPr>
          <a:xfrm flipH="1" flipV="1">
            <a:off x="6400799" y="2314646"/>
            <a:ext cx="1900312" cy="2056187"/>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4CCE2037-8288-49D0-8C1E-0D48A93A9FDE}"/>
              </a:ext>
            </a:extLst>
          </p:cNvPr>
          <p:cNvCxnSpPr>
            <a:cxnSpLocks/>
          </p:cNvCxnSpPr>
          <p:nvPr/>
        </p:nvCxnSpPr>
        <p:spPr>
          <a:xfrm flipV="1">
            <a:off x="8851392" y="2233195"/>
            <a:ext cx="969264" cy="2168558"/>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38" name="Picture 37">
            <a:extLst>
              <a:ext uri="{FF2B5EF4-FFF2-40B4-BE49-F238E27FC236}">
                <a16:creationId xmlns:a16="http://schemas.microsoft.com/office/drawing/2014/main" id="{8244C54F-EAC6-4607-893C-DE17758E6534}"/>
              </a:ext>
            </a:extLst>
          </p:cNvPr>
          <p:cNvPicPr>
            <a:picLocks noChangeAspect="1"/>
          </p:cNvPicPr>
          <p:nvPr/>
        </p:nvPicPr>
        <p:blipFill rotWithShape="1">
          <a:blip r:embed="rId4"/>
          <a:srcRect l="40981"/>
          <a:stretch/>
        </p:blipFill>
        <p:spPr>
          <a:xfrm>
            <a:off x="3506956" y="4537057"/>
            <a:ext cx="830647" cy="2011891"/>
          </a:xfrm>
          <a:prstGeom prst="rect">
            <a:avLst/>
          </a:prstGeom>
        </p:spPr>
      </p:pic>
      <p:pic>
        <p:nvPicPr>
          <p:cNvPr id="37" name="Picture 36">
            <a:extLst>
              <a:ext uri="{FF2B5EF4-FFF2-40B4-BE49-F238E27FC236}">
                <a16:creationId xmlns:a16="http://schemas.microsoft.com/office/drawing/2014/main" id="{3C4056DB-DB4A-47AE-A734-1947199A05AA}"/>
              </a:ext>
            </a:extLst>
          </p:cNvPr>
          <p:cNvPicPr>
            <a:picLocks noChangeAspect="1"/>
          </p:cNvPicPr>
          <p:nvPr/>
        </p:nvPicPr>
        <p:blipFill>
          <a:blip r:embed="rId5"/>
          <a:stretch>
            <a:fillRect/>
          </a:stretch>
        </p:blipFill>
        <p:spPr>
          <a:xfrm>
            <a:off x="8050602" y="4445987"/>
            <a:ext cx="974057" cy="1480871"/>
          </a:xfrm>
          <a:prstGeom prst="rect">
            <a:avLst/>
          </a:prstGeom>
        </p:spPr>
      </p:pic>
      <p:sp>
        <p:nvSpPr>
          <p:cNvPr id="36" name="Oval 35">
            <a:extLst>
              <a:ext uri="{FF2B5EF4-FFF2-40B4-BE49-F238E27FC236}">
                <a16:creationId xmlns:a16="http://schemas.microsoft.com/office/drawing/2014/main" id="{3A12C43E-08BF-4829-B29B-FF5BA381204B}"/>
              </a:ext>
            </a:extLst>
          </p:cNvPr>
          <p:cNvSpPr/>
          <p:nvPr/>
        </p:nvSpPr>
        <p:spPr>
          <a:xfrm>
            <a:off x="3050290" y="4347162"/>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D5938F11-04B9-4893-A515-7B9C03ED5411}"/>
              </a:ext>
            </a:extLst>
          </p:cNvPr>
          <p:cNvSpPr txBox="1"/>
          <p:nvPr/>
        </p:nvSpPr>
        <p:spPr>
          <a:xfrm>
            <a:off x="2234643" y="2716397"/>
            <a:ext cx="388248" cy="492443"/>
          </a:xfrm>
          <a:prstGeom prst="rect">
            <a:avLst/>
          </a:prstGeom>
          <a:noFill/>
        </p:spPr>
        <p:txBody>
          <a:bodyPr wrap="none" rtlCol="0">
            <a:spAutoFit/>
          </a:bodyPr>
          <a:lstStyle/>
          <a:p>
            <a:r>
              <a:rPr lang="en-CA" sz="2600" b="1" dirty="0"/>
              <a:t>?</a:t>
            </a:r>
          </a:p>
        </p:txBody>
      </p:sp>
      <p:sp>
        <p:nvSpPr>
          <p:cNvPr id="24" name="TextBox 23">
            <a:extLst>
              <a:ext uri="{FF2B5EF4-FFF2-40B4-BE49-F238E27FC236}">
                <a16:creationId xmlns:a16="http://schemas.microsoft.com/office/drawing/2014/main" id="{B4A7AA14-D604-48AA-BD60-39B4909FF2D1}"/>
              </a:ext>
            </a:extLst>
          </p:cNvPr>
          <p:cNvSpPr txBox="1"/>
          <p:nvPr/>
        </p:nvSpPr>
        <p:spPr>
          <a:xfrm>
            <a:off x="3616133" y="2165015"/>
            <a:ext cx="388248" cy="492443"/>
          </a:xfrm>
          <a:prstGeom prst="rect">
            <a:avLst/>
          </a:prstGeom>
          <a:noFill/>
        </p:spPr>
        <p:txBody>
          <a:bodyPr wrap="none" rtlCol="0">
            <a:spAutoFit/>
          </a:bodyPr>
          <a:lstStyle/>
          <a:p>
            <a:r>
              <a:rPr lang="en-CA" sz="2600" b="1" dirty="0"/>
              <a:t>?</a:t>
            </a:r>
          </a:p>
        </p:txBody>
      </p:sp>
      <p:sp>
        <p:nvSpPr>
          <p:cNvPr id="25" name="TextBox 24">
            <a:extLst>
              <a:ext uri="{FF2B5EF4-FFF2-40B4-BE49-F238E27FC236}">
                <a16:creationId xmlns:a16="http://schemas.microsoft.com/office/drawing/2014/main" id="{9322CDD3-4407-44C9-A7E5-32154A21D5EB}"/>
              </a:ext>
            </a:extLst>
          </p:cNvPr>
          <p:cNvSpPr txBox="1"/>
          <p:nvPr/>
        </p:nvSpPr>
        <p:spPr>
          <a:xfrm>
            <a:off x="5639583" y="2641209"/>
            <a:ext cx="388248" cy="492443"/>
          </a:xfrm>
          <a:prstGeom prst="rect">
            <a:avLst/>
          </a:prstGeom>
          <a:noFill/>
        </p:spPr>
        <p:txBody>
          <a:bodyPr wrap="none" rtlCol="0">
            <a:spAutoFit/>
          </a:bodyPr>
          <a:lstStyle/>
          <a:p>
            <a:r>
              <a:rPr lang="en-CA" sz="2600" b="1" dirty="0"/>
              <a:t>?</a:t>
            </a:r>
          </a:p>
        </p:txBody>
      </p:sp>
      <p:sp>
        <p:nvSpPr>
          <p:cNvPr id="27" name="TextBox 26">
            <a:extLst>
              <a:ext uri="{FF2B5EF4-FFF2-40B4-BE49-F238E27FC236}">
                <a16:creationId xmlns:a16="http://schemas.microsoft.com/office/drawing/2014/main" id="{9C0A6D0A-EEE5-4ECB-8A68-E465111BD427}"/>
              </a:ext>
            </a:extLst>
          </p:cNvPr>
          <p:cNvSpPr txBox="1"/>
          <p:nvPr/>
        </p:nvSpPr>
        <p:spPr>
          <a:xfrm>
            <a:off x="8244560" y="2654903"/>
            <a:ext cx="388248" cy="492443"/>
          </a:xfrm>
          <a:prstGeom prst="rect">
            <a:avLst/>
          </a:prstGeom>
          <a:noFill/>
        </p:spPr>
        <p:txBody>
          <a:bodyPr wrap="none" rtlCol="0">
            <a:spAutoFit/>
          </a:bodyPr>
          <a:lstStyle/>
          <a:p>
            <a:r>
              <a:rPr lang="en-CA" sz="2600" b="1" dirty="0"/>
              <a:t>?</a:t>
            </a:r>
          </a:p>
        </p:txBody>
      </p:sp>
      <p:sp>
        <p:nvSpPr>
          <p:cNvPr id="28" name="TextBox 27">
            <a:extLst>
              <a:ext uri="{FF2B5EF4-FFF2-40B4-BE49-F238E27FC236}">
                <a16:creationId xmlns:a16="http://schemas.microsoft.com/office/drawing/2014/main" id="{D6ADA1DF-B6EA-4572-91C2-05BD1A3FB0AE}"/>
              </a:ext>
            </a:extLst>
          </p:cNvPr>
          <p:cNvSpPr txBox="1"/>
          <p:nvPr/>
        </p:nvSpPr>
        <p:spPr>
          <a:xfrm>
            <a:off x="6944566" y="2531731"/>
            <a:ext cx="388248" cy="492443"/>
          </a:xfrm>
          <a:prstGeom prst="rect">
            <a:avLst/>
          </a:prstGeom>
          <a:noFill/>
        </p:spPr>
        <p:txBody>
          <a:bodyPr wrap="none" rtlCol="0">
            <a:spAutoFit/>
          </a:bodyPr>
          <a:lstStyle/>
          <a:p>
            <a:r>
              <a:rPr lang="en-CA" sz="2600" b="1" dirty="0"/>
              <a:t>?</a:t>
            </a:r>
          </a:p>
        </p:txBody>
      </p:sp>
      <p:sp>
        <p:nvSpPr>
          <p:cNvPr id="30" name="TextBox 29">
            <a:extLst>
              <a:ext uri="{FF2B5EF4-FFF2-40B4-BE49-F238E27FC236}">
                <a16:creationId xmlns:a16="http://schemas.microsoft.com/office/drawing/2014/main" id="{C8265F99-980D-484C-AD7E-8CAD12782594}"/>
              </a:ext>
            </a:extLst>
          </p:cNvPr>
          <p:cNvSpPr txBox="1"/>
          <p:nvPr/>
        </p:nvSpPr>
        <p:spPr>
          <a:xfrm>
            <a:off x="9699959" y="2716397"/>
            <a:ext cx="388248" cy="492443"/>
          </a:xfrm>
          <a:prstGeom prst="rect">
            <a:avLst/>
          </a:prstGeom>
          <a:noFill/>
        </p:spPr>
        <p:txBody>
          <a:bodyPr wrap="none" rtlCol="0">
            <a:spAutoFit/>
          </a:bodyPr>
          <a:lstStyle/>
          <a:p>
            <a:r>
              <a:rPr lang="en-CA" sz="2600" b="1" dirty="0"/>
              <a:t>?</a:t>
            </a:r>
          </a:p>
        </p:txBody>
      </p:sp>
    </p:spTree>
    <p:extLst>
      <p:ext uri="{BB962C8B-B14F-4D97-AF65-F5344CB8AC3E}">
        <p14:creationId xmlns:p14="http://schemas.microsoft.com/office/powerpoint/2010/main" val="350814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46139A-0A18-45A5-9DCB-233F6D037B78}"/>
              </a:ext>
            </a:extLst>
          </p:cNvPr>
          <p:cNvSpPr>
            <a:spLocks noGrp="1"/>
          </p:cNvSpPr>
          <p:nvPr>
            <p:ph type="sldNum" sz="quarter" idx="12"/>
          </p:nvPr>
        </p:nvSpPr>
        <p:spPr/>
        <p:txBody>
          <a:bodyPr/>
          <a:lstStyle/>
          <a:p>
            <a:fld id="{A6001858-CA9E-4BA5-8B41-ABF8F1B6AB44}" type="slidenum">
              <a:rPr lang="en-CA" smtClean="0"/>
              <a:t>13</a:t>
            </a:fld>
            <a:endParaRPr lang="en-CA"/>
          </a:p>
        </p:txBody>
      </p:sp>
      <p:sp>
        <p:nvSpPr>
          <p:cNvPr id="5" name="TextBox 4">
            <a:extLst>
              <a:ext uri="{FF2B5EF4-FFF2-40B4-BE49-F238E27FC236}">
                <a16:creationId xmlns:a16="http://schemas.microsoft.com/office/drawing/2014/main" id="{9DDCE128-09AA-4F1F-8FE5-AA6EFF870F54}"/>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Study System                              Importance of Lice Parasitism                             </a:t>
            </a:r>
            <a:r>
              <a:rPr lang="en-CA" sz="1200" dirty="0">
                <a:solidFill>
                  <a:srgbClr val="FF0000"/>
                </a:solidFill>
                <a:latin typeface="Helvetica" panose="020B0604020202020204" pitchFamily="34" charset="0"/>
                <a:cs typeface="Helvetica" panose="020B0604020202020204" pitchFamily="34" charset="0"/>
              </a:rPr>
              <a:t>Methods                 </a:t>
            </a:r>
            <a:r>
              <a:rPr lang="en-CA" sz="1200" dirty="0">
                <a:solidFill>
                  <a:schemeClr val="bg1">
                    <a:lumMod val="65000"/>
                  </a:schemeClr>
                </a:solidFill>
                <a:latin typeface="Helvetica" panose="020B0604020202020204" pitchFamily="34" charset="0"/>
                <a:cs typeface="Helvetica" panose="020B0604020202020204" pitchFamily="34" charset="0"/>
              </a:rPr>
              <a:t>         Initial Results                           Next Steps </a:t>
            </a:r>
          </a:p>
        </p:txBody>
      </p:sp>
      <p:sp>
        <p:nvSpPr>
          <p:cNvPr id="6" name="Oval 5">
            <a:extLst>
              <a:ext uri="{FF2B5EF4-FFF2-40B4-BE49-F238E27FC236}">
                <a16:creationId xmlns:a16="http://schemas.microsoft.com/office/drawing/2014/main" id="{A4C19F06-943B-4A7C-8FCA-BEF7777BBE84}"/>
              </a:ext>
            </a:extLst>
          </p:cNvPr>
          <p:cNvSpPr/>
          <p:nvPr/>
        </p:nvSpPr>
        <p:spPr>
          <a:xfrm>
            <a:off x="247650" y="1581150"/>
            <a:ext cx="3219450" cy="184785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6FB68194-A006-48EF-A943-4FE8B3BEF7FC}"/>
              </a:ext>
            </a:extLst>
          </p:cNvPr>
          <p:cNvPicPr>
            <a:picLocks noChangeAspect="1"/>
          </p:cNvPicPr>
          <p:nvPr/>
        </p:nvPicPr>
        <p:blipFill rotWithShape="1">
          <a:blip r:embed="rId2"/>
          <a:srcRect b="14304"/>
          <a:stretch/>
        </p:blipFill>
        <p:spPr>
          <a:xfrm>
            <a:off x="1028700" y="1879760"/>
            <a:ext cx="903813" cy="259028"/>
          </a:xfrm>
          <a:prstGeom prst="rect">
            <a:avLst/>
          </a:prstGeom>
        </p:spPr>
      </p:pic>
      <p:pic>
        <p:nvPicPr>
          <p:cNvPr id="11" name="Picture 10">
            <a:extLst>
              <a:ext uri="{FF2B5EF4-FFF2-40B4-BE49-F238E27FC236}">
                <a16:creationId xmlns:a16="http://schemas.microsoft.com/office/drawing/2014/main" id="{B413147C-9720-4DF8-AB25-416B3E95FEA4}"/>
              </a:ext>
            </a:extLst>
          </p:cNvPr>
          <p:cNvPicPr>
            <a:picLocks noChangeAspect="1"/>
          </p:cNvPicPr>
          <p:nvPr/>
        </p:nvPicPr>
        <p:blipFill rotWithShape="1">
          <a:blip r:embed="rId2"/>
          <a:srcRect b="14304"/>
          <a:stretch/>
        </p:blipFill>
        <p:spPr>
          <a:xfrm>
            <a:off x="1390650" y="2329178"/>
            <a:ext cx="903813" cy="259028"/>
          </a:xfrm>
          <a:prstGeom prst="rect">
            <a:avLst/>
          </a:prstGeom>
        </p:spPr>
      </p:pic>
      <p:pic>
        <p:nvPicPr>
          <p:cNvPr id="12" name="Picture 11">
            <a:extLst>
              <a:ext uri="{FF2B5EF4-FFF2-40B4-BE49-F238E27FC236}">
                <a16:creationId xmlns:a16="http://schemas.microsoft.com/office/drawing/2014/main" id="{4FA5BF1F-8B0C-4536-9B24-6D99E1E2674D}"/>
              </a:ext>
            </a:extLst>
          </p:cNvPr>
          <p:cNvPicPr>
            <a:picLocks noChangeAspect="1"/>
          </p:cNvPicPr>
          <p:nvPr/>
        </p:nvPicPr>
        <p:blipFill rotWithShape="1">
          <a:blip r:embed="rId2"/>
          <a:srcRect b="14304"/>
          <a:stretch/>
        </p:blipFill>
        <p:spPr>
          <a:xfrm>
            <a:off x="486837" y="2274144"/>
            <a:ext cx="903813" cy="259028"/>
          </a:xfrm>
          <a:prstGeom prst="rect">
            <a:avLst/>
          </a:prstGeom>
        </p:spPr>
      </p:pic>
      <p:pic>
        <p:nvPicPr>
          <p:cNvPr id="13" name="Picture 12">
            <a:extLst>
              <a:ext uri="{FF2B5EF4-FFF2-40B4-BE49-F238E27FC236}">
                <a16:creationId xmlns:a16="http://schemas.microsoft.com/office/drawing/2014/main" id="{674D531A-E7DF-4930-AA42-199C8C159B9B}"/>
              </a:ext>
            </a:extLst>
          </p:cNvPr>
          <p:cNvPicPr>
            <a:picLocks noChangeAspect="1"/>
          </p:cNvPicPr>
          <p:nvPr/>
        </p:nvPicPr>
        <p:blipFill rotWithShape="1">
          <a:blip r:embed="rId2"/>
          <a:srcRect b="14304"/>
          <a:stretch/>
        </p:blipFill>
        <p:spPr>
          <a:xfrm>
            <a:off x="1857375" y="2012108"/>
            <a:ext cx="903813" cy="259028"/>
          </a:xfrm>
          <a:prstGeom prst="rect">
            <a:avLst/>
          </a:prstGeom>
        </p:spPr>
      </p:pic>
      <p:sp>
        <p:nvSpPr>
          <p:cNvPr id="15" name="Oval 14">
            <a:extLst>
              <a:ext uri="{FF2B5EF4-FFF2-40B4-BE49-F238E27FC236}">
                <a16:creationId xmlns:a16="http://schemas.microsoft.com/office/drawing/2014/main" id="{76C9CB69-87FB-4278-9DC4-095BBD40795F}"/>
              </a:ext>
            </a:extLst>
          </p:cNvPr>
          <p:cNvSpPr/>
          <p:nvPr/>
        </p:nvSpPr>
        <p:spPr>
          <a:xfrm>
            <a:off x="6762750" y="3625516"/>
            <a:ext cx="3219450" cy="184785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3D7B5BE7-E7CB-4081-80FC-4D2B9AD2DAB6}"/>
              </a:ext>
            </a:extLst>
          </p:cNvPr>
          <p:cNvSpPr/>
          <p:nvPr/>
        </p:nvSpPr>
        <p:spPr>
          <a:xfrm>
            <a:off x="7581900" y="610842"/>
            <a:ext cx="3219450" cy="184785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BC751EA1-CE0F-48DA-B999-14EDFC37B146}"/>
              </a:ext>
            </a:extLst>
          </p:cNvPr>
          <p:cNvPicPr>
            <a:picLocks noChangeAspect="1"/>
          </p:cNvPicPr>
          <p:nvPr/>
        </p:nvPicPr>
        <p:blipFill rotWithShape="1">
          <a:blip r:embed="rId2"/>
          <a:srcRect b="14304"/>
          <a:stretch/>
        </p:blipFill>
        <p:spPr>
          <a:xfrm>
            <a:off x="2096562" y="4474123"/>
            <a:ext cx="903813" cy="259028"/>
          </a:xfrm>
          <a:prstGeom prst="rect">
            <a:avLst/>
          </a:prstGeom>
        </p:spPr>
      </p:pic>
      <p:pic>
        <p:nvPicPr>
          <p:cNvPr id="18" name="Picture 17">
            <a:extLst>
              <a:ext uri="{FF2B5EF4-FFF2-40B4-BE49-F238E27FC236}">
                <a16:creationId xmlns:a16="http://schemas.microsoft.com/office/drawing/2014/main" id="{08FA285A-EDEA-4000-86AB-7BDDEC60E551}"/>
              </a:ext>
            </a:extLst>
          </p:cNvPr>
          <p:cNvPicPr>
            <a:picLocks noChangeAspect="1"/>
          </p:cNvPicPr>
          <p:nvPr/>
        </p:nvPicPr>
        <p:blipFill rotWithShape="1">
          <a:blip r:embed="rId2"/>
          <a:srcRect b="14304"/>
          <a:stretch/>
        </p:blipFill>
        <p:spPr>
          <a:xfrm>
            <a:off x="3000876" y="4603637"/>
            <a:ext cx="903813" cy="259028"/>
          </a:xfrm>
          <a:prstGeom prst="rect">
            <a:avLst/>
          </a:prstGeom>
        </p:spPr>
      </p:pic>
      <p:pic>
        <p:nvPicPr>
          <p:cNvPr id="19" name="Picture 18">
            <a:extLst>
              <a:ext uri="{FF2B5EF4-FFF2-40B4-BE49-F238E27FC236}">
                <a16:creationId xmlns:a16="http://schemas.microsoft.com/office/drawing/2014/main" id="{17136D48-BFA9-44C4-A2A2-BF600B7D90FA}"/>
              </a:ext>
            </a:extLst>
          </p:cNvPr>
          <p:cNvPicPr>
            <a:picLocks noChangeAspect="1"/>
          </p:cNvPicPr>
          <p:nvPr/>
        </p:nvPicPr>
        <p:blipFill rotWithShape="1">
          <a:blip r:embed="rId2"/>
          <a:srcRect b="14304"/>
          <a:stretch/>
        </p:blipFill>
        <p:spPr>
          <a:xfrm>
            <a:off x="7920568" y="3734870"/>
            <a:ext cx="903813" cy="259028"/>
          </a:xfrm>
          <a:prstGeom prst="rect">
            <a:avLst/>
          </a:prstGeom>
        </p:spPr>
      </p:pic>
      <p:pic>
        <p:nvPicPr>
          <p:cNvPr id="20" name="Picture 19">
            <a:extLst>
              <a:ext uri="{FF2B5EF4-FFF2-40B4-BE49-F238E27FC236}">
                <a16:creationId xmlns:a16="http://schemas.microsoft.com/office/drawing/2014/main" id="{7BF65324-1D69-4BAA-9850-413143DFFDCD}"/>
              </a:ext>
            </a:extLst>
          </p:cNvPr>
          <p:cNvPicPr>
            <a:picLocks noChangeAspect="1"/>
          </p:cNvPicPr>
          <p:nvPr/>
        </p:nvPicPr>
        <p:blipFill rotWithShape="1">
          <a:blip r:embed="rId2"/>
          <a:srcRect b="14304"/>
          <a:stretch/>
        </p:blipFill>
        <p:spPr>
          <a:xfrm>
            <a:off x="7129993" y="4079273"/>
            <a:ext cx="903813" cy="259028"/>
          </a:xfrm>
          <a:prstGeom prst="rect">
            <a:avLst/>
          </a:prstGeom>
        </p:spPr>
      </p:pic>
      <p:pic>
        <p:nvPicPr>
          <p:cNvPr id="21" name="Picture 20">
            <a:extLst>
              <a:ext uri="{FF2B5EF4-FFF2-40B4-BE49-F238E27FC236}">
                <a16:creationId xmlns:a16="http://schemas.microsoft.com/office/drawing/2014/main" id="{4954B01A-AEA1-49BE-A7C6-7FF64BE05BC6}"/>
              </a:ext>
            </a:extLst>
          </p:cNvPr>
          <p:cNvPicPr>
            <a:picLocks noChangeAspect="1"/>
          </p:cNvPicPr>
          <p:nvPr/>
        </p:nvPicPr>
        <p:blipFill rotWithShape="1">
          <a:blip r:embed="rId2"/>
          <a:srcRect b="14304"/>
          <a:stretch/>
        </p:blipFill>
        <p:spPr>
          <a:xfrm>
            <a:off x="8763000" y="4344609"/>
            <a:ext cx="903813" cy="259028"/>
          </a:xfrm>
          <a:prstGeom prst="rect">
            <a:avLst/>
          </a:prstGeom>
        </p:spPr>
      </p:pic>
      <p:pic>
        <p:nvPicPr>
          <p:cNvPr id="22" name="Picture 21">
            <a:extLst>
              <a:ext uri="{FF2B5EF4-FFF2-40B4-BE49-F238E27FC236}">
                <a16:creationId xmlns:a16="http://schemas.microsoft.com/office/drawing/2014/main" id="{884093FB-6912-426F-9F9E-42E19E40696C}"/>
              </a:ext>
            </a:extLst>
          </p:cNvPr>
          <p:cNvPicPr>
            <a:picLocks noChangeAspect="1"/>
          </p:cNvPicPr>
          <p:nvPr/>
        </p:nvPicPr>
        <p:blipFill rotWithShape="1">
          <a:blip r:embed="rId2"/>
          <a:srcRect b="14304"/>
          <a:stretch/>
        </p:blipFill>
        <p:spPr>
          <a:xfrm>
            <a:off x="7706787" y="5031208"/>
            <a:ext cx="903813" cy="259028"/>
          </a:xfrm>
          <a:prstGeom prst="rect">
            <a:avLst/>
          </a:prstGeom>
        </p:spPr>
      </p:pic>
      <p:pic>
        <p:nvPicPr>
          <p:cNvPr id="23" name="Picture 22">
            <a:extLst>
              <a:ext uri="{FF2B5EF4-FFF2-40B4-BE49-F238E27FC236}">
                <a16:creationId xmlns:a16="http://schemas.microsoft.com/office/drawing/2014/main" id="{D232BC41-EEA4-4932-B960-F1A25FE0E924}"/>
              </a:ext>
            </a:extLst>
          </p:cNvPr>
          <p:cNvPicPr>
            <a:picLocks noChangeAspect="1"/>
          </p:cNvPicPr>
          <p:nvPr/>
        </p:nvPicPr>
        <p:blipFill rotWithShape="1">
          <a:blip r:embed="rId2"/>
          <a:srcRect b="14304"/>
          <a:stretch/>
        </p:blipFill>
        <p:spPr>
          <a:xfrm>
            <a:off x="7011462" y="4534730"/>
            <a:ext cx="903813" cy="259028"/>
          </a:xfrm>
          <a:prstGeom prst="rect">
            <a:avLst/>
          </a:prstGeom>
        </p:spPr>
      </p:pic>
      <p:pic>
        <p:nvPicPr>
          <p:cNvPr id="24" name="Picture 23">
            <a:extLst>
              <a:ext uri="{FF2B5EF4-FFF2-40B4-BE49-F238E27FC236}">
                <a16:creationId xmlns:a16="http://schemas.microsoft.com/office/drawing/2014/main" id="{86B18198-9A90-47C3-B393-0F57464C1EDE}"/>
              </a:ext>
            </a:extLst>
          </p:cNvPr>
          <p:cNvPicPr>
            <a:picLocks noChangeAspect="1"/>
          </p:cNvPicPr>
          <p:nvPr/>
        </p:nvPicPr>
        <p:blipFill rotWithShape="1">
          <a:blip r:embed="rId2"/>
          <a:srcRect b="14304"/>
          <a:stretch/>
        </p:blipFill>
        <p:spPr>
          <a:xfrm>
            <a:off x="8849728" y="714269"/>
            <a:ext cx="903813" cy="259028"/>
          </a:xfrm>
          <a:prstGeom prst="rect">
            <a:avLst/>
          </a:prstGeom>
        </p:spPr>
      </p:pic>
      <p:pic>
        <p:nvPicPr>
          <p:cNvPr id="25" name="Picture 24">
            <a:extLst>
              <a:ext uri="{FF2B5EF4-FFF2-40B4-BE49-F238E27FC236}">
                <a16:creationId xmlns:a16="http://schemas.microsoft.com/office/drawing/2014/main" id="{4B8337BC-D29A-43DA-BC60-0D150BE9FB24}"/>
              </a:ext>
            </a:extLst>
          </p:cNvPr>
          <p:cNvPicPr>
            <a:picLocks noChangeAspect="1"/>
          </p:cNvPicPr>
          <p:nvPr/>
        </p:nvPicPr>
        <p:blipFill rotWithShape="1">
          <a:blip r:embed="rId3"/>
          <a:srcRect l="1203" t="32919" r="56842" b="44141"/>
          <a:stretch/>
        </p:blipFill>
        <p:spPr>
          <a:xfrm>
            <a:off x="684517" y="2663729"/>
            <a:ext cx="1158039" cy="336106"/>
          </a:xfrm>
          <a:prstGeom prst="rect">
            <a:avLst/>
          </a:prstGeom>
        </p:spPr>
      </p:pic>
      <p:pic>
        <p:nvPicPr>
          <p:cNvPr id="26" name="Picture 25">
            <a:extLst>
              <a:ext uri="{FF2B5EF4-FFF2-40B4-BE49-F238E27FC236}">
                <a16:creationId xmlns:a16="http://schemas.microsoft.com/office/drawing/2014/main" id="{BA6D517F-17F1-46F4-945B-1ED4C85C6B27}"/>
              </a:ext>
            </a:extLst>
          </p:cNvPr>
          <p:cNvPicPr>
            <a:picLocks noChangeAspect="1"/>
          </p:cNvPicPr>
          <p:nvPr/>
        </p:nvPicPr>
        <p:blipFill rotWithShape="1">
          <a:blip r:embed="rId3"/>
          <a:srcRect l="1203" t="32919" r="56842" b="44141"/>
          <a:stretch/>
        </p:blipFill>
        <p:spPr>
          <a:xfrm>
            <a:off x="1263536" y="3010226"/>
            <a:ext cx="1158039" cy="336106"/>
          </a:xfrm>
          <a:prstGeom prst="rect">
            <a:avLst/>
          </a:prstGeom>
        </p:spPr>
      </p:pic>
      <p:pic>
        <p:nvPicPr>
          <p:cNvPr id="27" name="Picture 26">
            <a:extLst>
              <a:ext uri="{FF2B5EF4-FFF2-40B4-BE49-F238E27FC236}">
                <a16:creationId xmlns:a16="http://schemas.microsoft.com/office/drawing/2014/main" id="{6A9B55F5-864E-4A6B-9666-DEEB2D34CD9B}"/>
              </a:ext>
            </a:extLst>
          </p:cNvPr>
          <p:cNvPicPr>
            <a:picLocks noChangeAspect="1"/>
          </p:cNvPicPr>
          <p:nvPr/>
        </p:nvPicPr>
        <p:blipFill rotWithShape="1">
          <a:blip r:embed="rId3"/>
          <a:srcRect l="1203" t="32919" r="56842" b="44141"/>
          <a:stretch/>
        </p:blipFill>
        <p:spPr>
          <a:xfrm>
            <a:off x="1487345" y="4847338"/>
            <a:ext cx="1158039" cy="336106"/>
          </a:xfrm>
          <a:prstGeom prst="rect">
            <a:avLst/>
          </a:prstGeom>
        </p:spPr>
      </p:pic>
      <p:pic>
        <p:nvPicPr>
          <p:cNvPr id="28" name="Picture 27">
            <a:extLst>
              <a:ext uri="{FF2B5EF4-FFF2-40B4-BE49-F238E27FC236}">
                <a16:creationId xmlns:a16="http://schemas.microsoft.com/office/drawing/2014/main" id="{735A3795-52BD-43FA-8E75-A0B8BC78BF1D}"/>
              </a:ext>
            </a:extLst>
          </p:cNvPr>
          <p:cNvPicPr>
            <a:picLocks noChangeAspect="1"/>
          </p:cNvPicPr>
          <p:nvPr/>
        </p:nvPicPr>
        <p:blipFill rotWithShape="1">
          <a:blip r:embed="rId3"/>
          <a:srcRect l="1203" t="32919" r="56842" b="44141"/>
          <a:stretch/>
        </p:blipFill>
        <p:spPr>
          <a:xfrm>
            <a:off x="1932513" y="5271176"/>
            <a:ext cx="1158039" cy="336106"/>
          </a:xfrm>
          <a:prstGeom prst="rect">
            <a:avLst/>
          </a:prstGeom>
        </p:spPr>
      </p:pic>
      <p:sp>
        <p:nvSpPr>
          <p:cNvPr id="14" name="Oval 13">
            <a:extLst>
              <a:ext uri="{FF2B5EF4-FFF2-40B4-BE49-F238E27FC236}">
                <a16:creationId xmlns:a16="http://schemas.microsoft.com/office/drawing/2014/main" id="{5BD22154-1425-48EC-9962-F5F398A3BF05}"/>
              </a:ext>
            </a:extLst>
          </p:cNvPr>
          <p:cNvSpPr/>
          <p:nvPr/>
        </p:nvSpPr>
        <p:spPr>
          <a:xfrm>
            <a:off x="1390650" y="4121994"/>
            <a:ext cx="3219450" cy="184785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9" name="Picture 28">
            <a:extLst>
              <a:ext uri="{FF2B5EF4-FFF2-40B4-BE49-F238E27FC236}">
                <a16:creationId xmlns:a16="http://schemas.microsoft.com/office/drawing/2014/main" id="{5BF7810B-71A7-47EC-B225-FD8C7FE0B953}"/>
              </a:ext>
            </a:extLst>
          </p:cNvPr>
          <p:cNvPicPr>
            <a:picLocks noChangeAspect="1"/>
          </p:cNvPicPr>
          <p:nvPr/>
        </p:nvPicPr>
        <p:blipFill rotWithShape="1">
          <a:blip r:embed="rId3"/>
          <a:srcRect l="1203" t="32919" r="56842" b="44141"/>
          <a:stretch/>
        </p:blipFill>
        <p:spPr>
          <a:xfrm>
            <a:off x="8208265" y="4010782"/>
            <a:ext cx="1158039" cy="336106"/>
          </a:xfrm>
          <a:prstGeom prst="rect">
            <a:avLst/>
          </a:prstGeom>
        </p:spPr>
      </p:pic>
      <p:pic>
        <p:nvPicPr>
          <p:cNvPr id="30" name="Picture 29">
            <a:extLst>
              <a:ext uri="{FF2B5EF4-FFF2-40B4-BE49-F238E27FC236}">
                <a16:creationId xmlns:a16="http://schemas.microsoft.com/office/drawing/2014/main" id="{D92CCA88-CB89-415D-AFC8-A47F91922EB5}"/>
              </a:ext>
            </a:extLst>
          </p:cNvPr>
          <p:cNvPicPr>
            <a:picLocks noChangeAspect="1"/>
          </p:cNvPicPr>
          <p:nvPr/>
        </p:nvPicPr>
        <p:blipFill rotWithShape="1">
          <a:blip r:embed="rId3"/>
          <a:srcRect l="1203" t="32919" r="56842" b="44141"/>
          <a:stretch/>
        </p:blipFill>
        <p:spPr>
          <a:xfrm>
            <a:off x="7895222" y="1018160"/>
            <a:ext cx="1158039" cy="336106"/>
          </a:xfrm>
          <a:prstGeom prst="rect">
            <a:avLst/>
          </a:prstGeom>
        </p:spPr>
      </p:pic>
      <p:pic>
        <p:nvPicPr>
          <p:cNvPr id="31" name="Picture 30">
            <a:extLst>
              <a:ext uri="{FF2B5EF4-FFF2-40B4-BE49-F238E27FC236}">
                <a16:creationId xmlns:a16="http://schemas.microsoft.com/office/drawing/2014/main" id="{E453369A-3AB9-4E3B-BEE8-B978BE42898D}"/>
              </a:ext>
            </a:extLst>
          </p:cNvPr>
          <p:cNvPicPr>
            <a:picLocks noChangeAspect="1"/>
          </p:cNvPicPr>
          <p:nvPr/>
        </p:nvPicPr>
        <p:blipFill rotWithShape="1">
          <a:blip r:embed="rId3"/>
          <a:srcRect l="1203" t="32919" r="56842" b="44141"/>
          <a:stretch/>
        </p:blipFill>
        <p:spPr>
          <a:xfrm>
            <a:off x="7793454" y="1507490"/>
            <a:ext cx="1158039" cy="336106"/>
          </a:xfrm>
          <a:prstGeom prst="rect">
            <a:avLst/>
          </a:prstGeom>
        </p:spPr>
      </p:pic>
      <p:pic>
        <p:nvPicPr>
          <p:cNvPr id="32" name="Picture 31">
            <a:extLst>
              <a:ext uri="{FF2B5EF4-FFF2-40B4-BE49-F238E27FC236}">
                <a16:creationId xmlns:a16="http://schemas.microsoft.com/office/drawing/2014/main" id="{CD31E73E-57C1-4777-B7C4-5DE31E239269}"/>
              </a:ext>
            </a:extLst>
          </p:cNvPr>
          <p:cNvPicPr>
            <a:picLocks noChangeAspect="1"/>
          </p:cNvPicPr>
          <p:nvPr/>
        </p:nvPicPr>
        <p:blipFill rotWithShape="1">
          <a:blip r:embed="rId3"/>
          <a:srcRect l="52624" t="60927" r="10492" b="18345"/>
          <a:stretch/>
        </p:blipFill>
        <p:spPr>
          <a:xfrm>
            <a:off x="2316223" y="2320192"/>
            <a:ext cx="1015975" cy="303073"/>
          </a:xfrm>
          <a:prstGeom prst="rect">
            <a:avLst/>
          </a:prstGeom>
        </p:spPr>
      </p:pic>
      <p:pic>
        <p:nvPicPr>
          <p:cNvPr id="33" name="Picture 32">
            <a:extLst>
              <a:ext uri="{FF2B5EF4-FFF2-40B4-BE49-F238E27FC236}">
                <a16:creationId xmlns:a16="http://schemas.microsoft.com/office/drawing/2014/main" id="{F1045C54-4E9C-417C-AC12-52E0F315A80D}"/>
              </a:ext>
            </a:extLst>
          </p:cNvPr>
          <p:cNvPicPr>
            <a:picLocks noChangeAspect="1"/>
          </p:cNvPicPr>
          <p:nvPr/>
        </p:nvPicPr>
        <p:blipFill rotWithShape="1">
          <a:blip r:embed="rId3"/>
          <a:srcRect l="52624" t="60927" r="10492" b="18345"/>
          <a:stretch/>
        </p:blipFill>
        <p:spPr>
          <a:xfrm>
            <a:off x="2003544" y="2713391"/>
            <a:ext cx="1015975" cy="303073"/>
          </a:xfrm>
          <a:prstGeom prst="rect">
            <a:avLst/>
          </a:prstGeom>
        </p:spPr>
      </p:pic>
      <p:pic>
        <p:nvPicPr>
          <p:cNvPr id="34" name="Picture 33">
            <a:extLst>
              <a:ext uri="{FF2B5EF4-FFF2-40B4-BE49-F238E27FC236}">
                <a16:creationId xmlns:a16="http://schemas.microsoft.com/office/drawing/2014/main" id="{1AB03972-4BB6-40BF-8475-67495CC762B3}"/>
              </a:ext>
            </a:extLst>
          </p:cNvPr>
          <p:cNvPicPr>
            <a:picLocks noChangeAspect="1"/>
          </p:cNvPicPr>
          <p:nvPr/>
        </p:nvPicPr>
        <p:blipFill rotWithShape="1">
          <a:blip r:embed="rId3"/>
          <a:srcRect l="52624" t="60927" r="10492" b="18345"/>
          <a:stretch/>
        </p:blipFill>
        <p:spPr>
          <a:xfrm>
            <a:off x="2870773" y="4908614"/>
            <a:ext cx="1015975" cy="303073"/>
          </a:xfrm>
          <a:prstGeom prst="rect">
            <a:avLst/>
          </a:prstGeom>
        </p:spPr>
      </p:pic>
      <p:pic>
        <p:nvPicPr>
          <p:cNvPr id="35" name="Picture 34">
            <a:extLst>
              <a:ext uri="{FF2B5EF4-FFF2-40B4-BE49-F238E27FC236}">
                <a16:creationId xmlns:a16="http://schemas.microsoft.com/office/drawing/2014/main" id="{9C234CE2-EB48-4235-B3FE-4C2A305EA3E6}"/>
              </a:ext>
            </a:extLst>
          </p:cNvPr>
          <p:cNvPicPr>
            <a:picLocks noChangeAspect="1"/>
          </p:cNvPicPr>
          <p:nvPr/>
        </p:nvPicPr>
        <p:blipFill rotWithShape="1">
          <a:blip r:embed="rId3"/>
          <a:srcRect l="52624" t="60927" r="10492" b="18345"/>
          <a:stretch/>
        </p:blipFill>
        <p:spPr>
          <a:xfrm>
            <a:off x="3124427" y="5275924"/>
            <a:ext cx="1015975" cy="303073"/>
          </a:xfrm>
          <a:prstGeom prst="rect">
            <a:avLst/>
          </a:prstGeom>
        </p:spPr>
      </p:pic>
      <p:pic>
        <p:nvPicPr>
          <p:cNvPr id="37" name="Picture 36">
            <a:extLst>
              <a:ext uri="{FF2B5EF4-FFF2-40B4-BE49-F238E27FC236}">
                <a16:creationId xmlns:a16="http://schemas.microsoft.com/office/drawing/2014/main" id="{0AAD9857-82A7-47D7-BAD5-C618CC2C6D6B}"/>
              </a:ext>
            </a:extLst>
          </p:cNvPr>
          <p:cNvPicPr>
            <a:picLocks noChangeAspect="1"/>
          </p:cNvPicPr>
          <p:nvPr/>
        </p:nvPicPr>
        <p:blipFill rotWithShape="1">
          <a:blip r:embed="rId3"/>
          <a:srcRect l="52624" t="60927" r="10492" b="18345"/>
          <a:stretch/>
        </p:blipFill>
        <p:spPr>
          <a:xfrm>
            <a:off x="7962022" y="4608915"/>
            <a:ext cx="1015975" cy="303073"/>
          </a:xfrm>
          <a:prstGeom prst="rect">
            <a:avLst/>
          </a:prstGeom>
        </p:spPr>
      </p:pic>
      <p:pic>
        <p:nvPicPr>
          <p:cNvPr id="38" name="Picture 37">
            <a:extLst>
              <a:ext uri="{FF2B5EF4-FFF2-40B4-BE49-F238E27FC236}">
                <a16:creationId xmlns:a16="http://schemas.microsoft.com/office/drawing/2014/main" id="{5CA10E4F-DF70-47E2-897A-05F2EA04F6C6}"/>
              </a:ext>
            </a:extLst>
          </p:cNvPr>
          <p:cNvPicPr>
            <a:picLocks noChangeAspect="1"/>
          </p:cNvPicPr>
          <p:nvPr/>
        </p:nvPicPr>
        <p:blipFill rotWithShape="1">
          <a:blip r:embed="rId3"/>
          <a:srcRect l="52624" t="60927" r="10492" b="18345"/>
          <a:stretch/>
        </p:blipFill>
        <p:spPr>
          <a:xfrm>
            <a:off x="8706918" y="1874350"/>
            <a:ext cx="1015975" cy="303073"/>
          </a:xfrm>
          <a:prstGeom prst="rect">
            <a:avLst/>
          </a:prstGeom>
        </p:spPr>
      </p:pic>
      <p:pic>
        <p:nvPicPr>
          <p:cNvPr id="39" name="Picture 38">
            <a:extLst>
              <a:ext uri="{FF2B5EF4-FFF2-40B4-BE49-F238E27FC236}">
                <a16:creationId xmlns:a16="http://schemas.microsoft.com/office/drawing/2014/main" id="{56CA13E9-6C90-4A71-93A1-C3021A5A5829}"/>
              </a:ext>
            </a:extLst>
          </p:cNvPr>
          <p:cNvPicPr>
            <a:picLocks noChangeAspect="1"/>
          </p:cNvPicPr>
          <p:nvPr/>
        </p:nvPicPr>
        <p:blipFill rotWithShape="1">
          <a:blip r:embed="rId3"/>
          <a:srcRect l="52624" t="60927" r="10492" b="18345"/>
          <a:stretch/>
        </p:blipFill>
        <p:spPr>
          <a:xfrm>
            <a:off x="9053261" y="1507490"/>
            <a:ext cx="1015975" cy="303073"/>
          </a:xfrm>
          <a:prstGeom prst="rect">
            <a:avLst/>
          </a:prstGeom>
        </p:spPr>
      </p:pic>
      <p:pic>
        <p:nvPicPr>
          <p:cNvPr id="40" name="Picture 39">
            <a:extLst>
              <a:ext uri="{FF2B5EF4-FFF2-40B4-BE49-F238E27FC236}">
                <a16:creationId xmlns:a16="http://schemas.microsoft.com/office/drawing/2014/main" id="{03CBB561-CA5C-4851-A659-0C90645DB212}"/>
              </a:ext>
            </a:extLst>
          </p:cNvPr>
          <p:cNvPicPr>
            <a:picLocks noChangeAspect="1"/>
          </p:cNvPicPr>
          <p:nvPr/>
        </p:nvPicPr>
        <p:blipFill rotWithShape="1">
          <a:blip r:embed="rId3"/>
          <a:srcRect l="52624" t="60927" r="10492" b="18345"/>
          <a:stretch/>
        </p:blipFill>
        <p:spPr>
          <a:xfrm>
            <a:off x="9366304" y="1115618"/>
            <a:ext cx="1015975" cy="303073"/>
          </a:xfrm>
          <a:prstGeom prst="rect">
            <a:avLst/>
          </a:prstGeom>
        </p:spPr>
      </p:pic>
      <p:sp>
        <p:nvSpPr>
          <p:cNvPr id="41" name="TextBox 40">
            <a:extLst>
              <a:ext uri="{FF2B5EF4-FFF2-40B4-BE49-F238E27FC236}">
                <a16:creationId xmlns:a16="http://schemas.microsoft.com/office/drawing/2014/main" id="{686019DB-F30F-44E4-99D0-BF7F47ACDCDB}"/>
              </a:ext>
            </a:extLst>
          </p:cNvPr>
          <p:cNvSpPr txBox="1"/>
          <p:nvPr/>
        </p:nvSpPr>
        <p:spPr>
          <a:xfrm>
            <a:off x="309793" y="610084"/>
            <a:ext cx="3245440" cy="369332"/>
          </a:xfrm>
          <a:prstGeom prst="rect">
            <a:avLst/>
          </a:prstGeom>
          <a:noFill/>
        </p:spPr>
        <p:txBody>
          <a:bodyPr wrap="none" rtlCol="0">
            <a:spAutoFit/>
          </a:bodyPr>
          <a:lstStyle/>
          <a:p>
            <a:r>
              <a:rPr lang="en-CA" b="1" dirty="0"/>
              <a:t>Space and Time Collections</a:t>
            </a:r>
          </a:p>
        </p:txBody>
      </p:sp>
      <p:pic>
        <p:nvPicPr>
          <p:cNvPr id="42" name="Picture 41">
            <a:extLst>
              <a:ext uri="{FF2B5EF4-FFF2-40B4-BE49-F238E27FC236}">
                <a16:creationId xmlns:a16="http://schemas.microsoft.com/office/drawing/2014/main" id="{85ADAF7E-38EA-4154-B70D-C3B8F6A9438A}"/>
              </a:ext>
            </a:extLst>
          </p:cNvPr>
          <p:cNvPicPr>
            <a:picLocks noChangeAspect="1"/>
          </p:cNvPicPr>
          <p:nvPr/>
        </p:nvPicPr>
        <p:blipFill>
          <a:blip r:embed="rId4"/>
          <a:stretch>
            <a:fillRect/>
          </a:stretch>
        </p:blipFill>
        <p:spPr>
          <a:xfrm>
            <a:off x="3759527" y="1659026"/>
            <a:ext cx="3150520" cy="1841842"/>
          </a:xfrm>
          <a:prstGeom prst="rect">
            <a:avLst/>
          </a:prstGeom>
        </p:spPr>
      </p:pic>
    </p:spTree>
    <p:extLst>
      <p:ext uri="{BB962C8B-B14F-4D97-AF65-F5344CB8AC3E}">
        <p14:creationId xmlns:p14="http://schemas.microsoft.com/office/powerpoint/2010/main" val="2389405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F2D5C9-E369-4D87-B848-156CF93285E5}"/>
              </a:ext>
            </a:extLst>
          </p:cNvPr>
          <p:cNvSpPr>
            <a:spLocks noGrp="1"/>
          </p:cNvSpPr>
          <p:nvPr>
            <p:ph type="sldNum" sz="quarter" idx="12"/>
          </p:nvPr>
        </p:nvSpPr>
        <p:spPr/>
        <p:txBody>
          <a:bodyPr/>
          <a:lstStyle/>
          <a:p>
            <a:fld id="{A6001858-CA9E-4BA5-8B41-ABF8F1B6AB44}" type="slidenum">
              <a:rPr lang="en-CA" smtClean="0"/>
              <a:t>14</a:t>
            </a:fld>
            <a:endParaRPr lang="en-CA"/>
          </a:p>
        </p:txBody>
      </p:sp>
      <p:sp>
        <p:nvSpPr>
          <p:cNvPr id="5" name="TextBox 4">
            <a:extLst>
              <a:ext uri="{FF2B5EF4-FFF2-40B4-BE49-F238E27FC236}">
                <a16:creationId xmlns:a16="http://schemas.microsoft.com/office/drawing/2014/main" id="{4597D81F-ABD3-4E1D-BAFD-D0A6377F73B4}"/>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Study System                              Importance of Lice Parasitism                             </a:t>
            </a:r>
            <a:r>
              <a:rPr lang="en-CA" sz="1200" dirty="0">
                <a:solidFill>
                  <a:srgbClr val="FF0000"/>
                </a:solidFill>
                <a:latin typeface="Helvetica" panose="020B0604020202020204" pitchFamily="34" charset="0"/>
                <a:cs typeface="Helvetica" panose="020B0604020202020204" pitchFamily="34" charset="0"/>
              </a:rPr>
              <a:t>Methods                 </a:t>
            </a:r>
            <a:r>
              <a:rPr lang="en-CA" sz="1200" dirty="0">
                <a:solidFill>
                  <a:schemeClr val="bg1">
                    <a:lumMod val="65000"/>
                  </a:schemeClr>
                </a:solidFill>
                <a:latin typeface="Helvetica" panose="020B0604020202020204" pitchFamily="34" charset="0"/>
                <a:cs typeface="Helvetica" panose="020B0604020202020204" pitchFamily="34" charset="0"/>
              </a:rPr>
              <a:t>         Initial Results                           Next Steps </a:t>
            </a:r>
          </a:p>
        </p:txBody>
      </p:sp>
      <p:sp>
        <p:nvSpPr>
          <p:cNvPr id="6" name="TextBox 5">
            <a:extLst>
              <a:ext uri="{FF2B5EF4-FFF2-40B4-BE49-F238E27FC236}">
                <a16:creationId xmlns:a16="http://schemas.microsoft.com/office/drawing/2014/main" id="{968C9886-79F2-4FF9-9AB2-F85694D7FCBA}"/>
              </a:ext>
            </a:extLst>
          </p:cNvPr>
          <p:cNvSpPr txBox="1"/>
          <p:nvPr/>
        </p:nvSpPr>
        <p:spPr>
          <a:xfrm>
            <a:off x="175461" y="367327"/>
            <a:ext cx="2638286" cy="369332"/>
          </a:xfrm>
          <a:prstGeom prst="rect">
            <a:avLst/>
          </a:prstGeom>
          <a:noFill/>
        </p:spPr>
        <p:txBody>
          <a:bodyPr wrap="none" rtlCol="0">
            <a:spAutoFit/>
          </a:bodyPr>
          <a:lstStyle/>
          <a:p>
            <a:r>
              <a:rPr lang="en-CA" b="1" dirty="0"/>
              <a:t>First Pass at Analysis:</a:t>
            </a:r>
          </a:p>
        </p:txBody>
      </p:sp>
      <p:pic>
        <p:nvPicPr>
          <p:cNvPr id="8" name="Picture 7">
            <a:extLst>
              <a:ext uri="{FF2B5EF4-FFF2-40B4-BE49-F238E27FC236}">
                <a16:creationId xmlns:a16="http://schemas.microsoft.com/office/drawing/2014/main" id="{BD45A210-1F60-4430-8C22-BE110FCA2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59" y="1165999"/>
            <a:ext cx="5665091" cy="5555476"/>
          </a:xfrm>
          <a:prstGeom prst="rect">
            <a:avLst/>
          </a:prstGeom>
        </p:spPr>
      </p:pic>
      <p:sp>
        <p:nvSpPr>
          <p:cNvPr id="10" name="TextBox 9">
            <a:extLst>
              <a:ext uri="{FF2B5EF4-FFF2-40B4-BE49-F238E27FC236}">
                <a16:creationId xmlns:a16="http://schemas.microsoft.com/office/drawing/2014/main" id="{112BB2CB-3667-48F9-88DC-DE5B88744AB8}"/>
              </a:ext>
            </a:extLst>
          </p:cNvPr>
          <p:cNvSpPr txBox="1"/>
          <p:nvPr/>
        </p:nvSpPr>
        <p:spPr>
          <a:xfrm rot="10800000" flipV="1">
            <a:off x="8020050" y="412344"/>
            <a:ext cx="3924300" cy="2893100"/>
          </a:xfrm>
          <a:prstGeom prst="rect">
            <a:avLst/>
          </a:prstGeom>
          <a:noFill/>
        </p:spPr>
        <p:txBody>
          <a:bodyPr wrap="square" rtlCol="0">
            <a:spAutoFit/>
          </a:bodyPr>
          <a:lstStyle/>
          <a:p>
            <a:pPr marL="285750" indent="-285750">
              <a:buFont typeface="Arial" panose="020B0604020202020204" pitchFamily="34" charset="0"/>
              <a:buChar char="•"/>
            </a:pPr>
            <a:r>
              <a:rPr lang="en-CA" sz="2600" dirty="0"/>
              <a:t>Used a GLMM with negative binomial distribution, where the salmon species is treated as a fixed effect and the collection as a random effect</a:t>
            </a:r>
          </a:p>
        </p:txBody>
      </p:sp>
      <p:sp>
        <p:nvSpPr>
          <p:cNvPr id="11" name="TextBox 10">
            <a:extLst>
              <a:ext uri="{FF2B5EF4-FFF2-40B4-BE49-F238E27FC236}">
                <a16:creationId xmlns:a16="http://schemas.microsoft.com/office/drawing/2014/main" id="{D00551BA-D973-4F6A-8B07-570DEEB41384}"/>
              </a:ext>
            </a:extLst>
          </p:cNvPr>
          <p:cNvSpPr txBox="1"/>
          <p:nvPr/>
        </p:nvSpPr>
        <p:spPr>
          <a:xfrm rot="10800000" flipV="1">
            <a:off x="8020050" y="3552556"/>
            <a:ext cx="4357041" cy="1292662"/>
          </a:xfrm>
          <a:prstGeom prst="rect">
            <a:avLst/>
          </a:prstGeom>
          <a:noFill/>
        </p:spPr>
        <p:txBody>
          <a:bodyPr wrap="square" rtlCol="0">
            <a:spAutoFit/>
          </a:bodyPr>
          <a:lstStyle/>
          <a:p>
            <a:pPr marL="285750" indent="-285750">
              <a:buFont typeface="Arial" panose="020B0604020202020204" pitchFamily="34" charset="0"/>
              <a:buChar char="•"/>
            </a:pPr>
            <a:r>
              <a:rPr lang="en-CA" sz="2600" dirty="0"/>
              <a:t>Initially looks like there’s some species level differences</a:t>
            </a:r>
          </a:p>
        </p:txBody>
      </p:sp>
      <p:pic>
        <p:nvPicPr>
          <p:cNvPr id="13" name="Picture 12">
            <a:extLst>
              <a:ext uri="{FF2B5EF4-FFF2-40B4-BE49-F238E27FC236}">
                <a16:creationId xmlns:a16="http://schemas.microsoft.com/office/drawing/2014/main" id="{374D0B49-8F3A-4AA2-B660-B3AD6F398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59" y="976833"/>
            <a:ext cx="7621064" cy="5715798"/>
          </a:xfrm>
          <a:prstGeom prst="rect">
            <a:avLst/>
          </a:prstGeom>
        </p:spPr>
      </p:pic>
    </p:spTree>
    <p:extLst>
      <p:ext uri="{BB962C8B-B14F-4D97-AF65-F5344CB8AC3E}">
        <p14:creationId xmlns:p14="http://schemas.microsoft.com/office/powerpoint/2010/main" val="3014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41DF33-23D1-4608-8E74-68E097494F82}"/>
              </a:ext>
            </a:extLst>
          </p:cNvPr>
          <p:cNvSpPr>
            <a:spLocks noGrp="1"/>
          </p:cNvSpPr>
          <p:nvPr>
            <p:ph type="sldNum" sz="quarter" idx="12"/>
          </p:nvPr>
        </p:nvSpPr>
        <p:spPr/>
        <p:txBody>
          <a:bodyPr/>
          <a:lstStyle/>
          <a:p>
            <a:fld id="{A6001858-CA9E-4BA5-8B41-ABF8F1B6AB44}" type="slidenum">
              <a:rPr lang="en-CA" smtClean="0"/>
              <a:t>15</a:t>
            </a:fld>
            <a:endParaRPr lang="en-CA"/>
          </a:p>
        </p:txBody>
      </p:sp>
      <p:sp>
        <p:nvSpPr>
          <p:cNvPr id="5" name="TextBox 4">
            <a:extLst>
              <a:ext uri="{FF2B5EF4-FFF2-40B4-BE49-F238E27FC236}">
                <a16:creationId xmlns:a16="http://schemas.microsoft.com/office/drawing/2014/main" id="{DC1E8422-3733-45C2-B860-8FA1147DA489}"/>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Study System                              Importance of Lice Parasitism                             Methods </a:t>
            </a:r>
            <a:r>
              <a:rPr lang="en-CA" sz="1200" dirty="0">
                <a:solidFill>
                  <a:srgbClr val="FF0000"/>
                </a:solidFill>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         </a:t>
            </a:r>
            <a:r>
              <a:rPr lang="en-CA" sz="1200" dirty="0">
                <a:solidFill>
                  <a:srgbClr val="FF0000"/>
                </a:solidFill>
                <a:latin typeface="Helvetica" panose="020B0604020202020204" pitchFamily="34" charset="0"/>
                <a:cs typeface="Helvetica" panose="020B0604020202020204" pitchFamily="34" charset="0"/>
              </a:rPr>
              <a:t>Initial Results                           </a:t>
            </a:r>
            <a:r>
              <a:rPr lang="en-CA" sz="1200" dirty="0">
                <a:solidFill>
                  <a:schemeClr val="bg1">
                    <a:lumMod val="65000"/>
                  </a:schemeClr>
                </a:solidFill>
                <a:latin typeface="Helvetica" panose="020B0604020202020204" pitchFamily="34" charset="0"/>
                <a:cs typeface="Helvetica" panose="020B0604020202020204" pitchFamily="34" charset="0"/>
              </a:rPr>
              <a:t>Next Steps </a:t>
            </a:r>
          </a:p>
        </p:txBody>
      </p:sp>
      <p:pic>
        <p:nvPicPr>
          <p:cNvPr id="9" name="Picture 8">
            <a:extLst>
              <a:ext uri="{FF2B5EF4-FFF2-40B4-BE49-F238E27FC236}">
                <a16:creationId xmlns:a16="http://schemas.microsoft.com/office/drawing/2014/main" id="{121E990A-3591-48AA-9F69-A00D4FD73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07" y="795100"/>
            <a:ext cx="5307721" cy="5205650"/>
          </a:xfrm>
          <a:prstGeom prst="rect">
            <a:avLst/>
          </a:prstGeom>
        </p:spPr>
      </p:pic>
      <p:pic>
        <p:nvPicPr>
          <p:cNvPr id="12" name="Picture 11">
            <a:extLst>
              <a:ext uri="{FF2B5EF4-FFF2-40B4-BE49-F238E27FC236}">
                <a16:creationId xmlns:a16="http://schemas.microsoft.com/office/drawing/2014/main" id="{4F19A155-1B31-4647-BD1E-23A43F0EA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435" y="1827033"/>
            <a:ext cx="5949565" cy="2979283"/>
          </a:xfrm>
          <a:prstGeom prst="rect">
            <a:avLst/>
          </a:prstGeom>
        </p:spPr>
      </p:pic>
    </p:spTree>
    <p:extLst>
      <p:ext uri="{BB962C8B-B14F-4D97-AF65-F5344CB8AC3E}">
        <p14:creationId xmlns:p14="http://schemas.microsoft.com/office/powerpoint/2010/main" val="132180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41DF33-23D1-4608-8E74-68E097494F82}"/>
              </a:ext>
            </a:extLst>
          </p:cNvPr>
          <p:cNvSpPr>
            <a:spLocks noGrp="1"/>
          </p:cNvSpPr>
          <p:nvPr>
            <p:ph type="sldNum" sz="quarter" idx="12"/>
          </p:nvPr>
        </p:nvSpPr>
        <p:spPr/>
        <p:txBody>
          <a:bodyPr/>
          <a:lstStyle/>
          <a:p>
            <a:fld id="{A6001858-CA9E-4BA5-8B41-ABF8F1B6AB44}" type="slidenum">
              <a:rPr lang="en-CA" smtClean="0"/>
              <a:t>16</a:t>
            </a:fld>
            <a:endParaRPr lang="en-CA"/>
          </a:p>
        </p:txBody>
      </p:sp>
      <p:sp>
        <p:nvSpPr>
          <p:cNvPr id="5" name="TextBox 4">
            <a:extLst>
              <a:ext uri="{FF2B5EF4-FFF2-40B4-BE49-F238E27FC236}">
                <a16:creationId xmlns:a16="http://schemas.microsoft.com/office/drawing/2014/main" id="{DC1E8422-3733-45C2-B860-8FA1147DA489}"/>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Study System                              Importance of Lice Parasitism                             Methods </a:t>
            </a:r>
            <a:r>
              <a:rPr lang="en-CA" sz="1200" dirty="0">
                <a:solidFill>
                  <a:srgbClr val="FF0000"/>
                </a:solidFill>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         Initial Results                           </a:t>
            </a:r>
            <a:r>
              <a:rPr lang="en-CA" sz="1200" dirty="0">
                <a:solidFill>
                  <a:srgbClr val="FF0000"/>
                </a:solidFill>
                <a:latin typeface="Helvetica" panose="020B0604020202020204" pitchFamily="34" charset="0"/>
                <a:cs typeface="Helvetica" panose="020B0604020202020204" pitchFamily="34" charset="0"/>
              </a:rPr>
              <a:t>Next Steps </a:t>
            </a:r>
          </a:p>
        </p:txBody>
      </p:sp>
      <p:sp>
        <p:nvSpPr>
          <p:cNvPr id="2" name="TextBox 1">
            <a:extLst>
              <a:ext uri="{FF2B5EF4-FFF2-40B4-BE49-F238E27FC236}">
                <a16:creationId xmlns:a16="http://schemas.microsoft.com/office/drawing/2014/main" id="{43BB8A01-219A-4CF2-A107-7C1C5F570C10}"/>
              </a:ext>
            </a:extLst>
          </p:cNvPr>
          <p:cNvSpPr txBox="1"/>
          <p:nvPr/>
        </p:nvSpPr>
        <p:spPr>
          <a:xfrm>
            <a:off x="156573" y="619094"/>
            <a:ext cx="4063933" cy="523220"/>
          </a:xfrm>
          <a:prstGeom prst="rect">
            <a:avLst/>
          </a:prstGeom>
          <a:noFill/>
        </p:spPr>
        <p:txBody>
          <a:bodyPr wrap="none" rtlCol="0">
            <a:spAutoFit/>
          </a:bodyPr>
          <a:lstStyle/>
          <a:p>
            <a:r>
              <a:rPr lang="en-CA" sz="2800" dirty="0"/>
              <a:t>Adding more covariates!</a:t>
            </a:r>
          </a:p>
        </p:txBody>
      </p:sp>
      <p:sp>
        <p:nvSpPr>
          <p:cNvPr id="3" name="TextBox 2">
            <a:extLst>
              <a:ext uri="{FF2B5EF4-FFF2-40B4-BE49-F238E27FC236}">
                <a16:creationId xmlns:a16="http://schemas.microsoft.com/office/drawing/2014/main" id="{F8E8E58B-3385-4CA8-9F85-94A2E91EA53D}"/>
              </a:ext>
            </a:extLst>
          </p:cNvPr>
          <p:cNvSpPr txBox="1"/>
          <p:nvPr/>
        </p:nvSpPr>
        <p:spPr>
          <a:xfrm>
            <a:off x="514350" y="1397675"/>
            <a:ext cx="4991100" cy="2031325"/>
          </a:xfrm>
          <a:prstGeom prst="rect">
            <a:avLst/>
          </a:prstGeom>
          <a:noFill/>
        </p:spPr>
        <p:txBody>
          <a:bodyPr wrap="square" rtlCol="0">
            <a:spAutoFit/>
          </a:bodyPr>
          <a:lstStyle/>
          <a:p>
            <a:r>
              <a:rPr lang="en-CA" dirty="0"/>
              <a:t>Start by adding in more environmental variables such as salinity, temperature, day-of-year etc. along with more information about the fish themselves (e.g. length, width etc.) </a:t>
            </a:r>
          </a:p>
          <a:p>
            <a:endParaRPr lang="en-CA" dirty="0"/>
          </a:p>
          <a:p>
            <a:r>
              <a:rPr lang="en-CA" dirty="0"/>
              <a:t>Also begin splitting up the lice by stages and see if that leads to anything interesting!</a:t>
            </a:r>
          </a:p>
        </p:txBody>
      </p:sp>
      <p:pic>
        <p:nvPicPr>
          <p:cNvPr id="7" name="Picture 6">
            <a:extLst>
              <a:ext uri="{FF2B5EF4-FFF2-40B4-BE49-F238E27FC236}">
                <a16:creationId xmlns:a16="http://schemas.microsoft.com/office/drawing/2014/main" id="{8F74F006-9A4D-45D3-B415-21D86FB93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792" y="4032705"/>
            <a:ext cx="4566208" cy="2825295"/>
          </a:xfrm>
          <a:prstGeom prst="rect">
            <a:avLst/>
          </a:prstGeom>
        </p:spPr>
      </p:pic>
      <p:pic>
        <p:nvPicPr>
          <p:cNvPr id="11" name="Picture 10">
            <a:extLst>
              <a:ext uri="{FF2B5EF4-FFF2-40B4-BE49-F238E27FC236}">
                <a16:creationId xmlns:a16="http://schemas.microsoft.com/office/drawing/2014/main" id="{F7F2235F-325D-46CB-9F0A-22077460F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32705"/>
            <a:ext cx="4566208" cy="2825295"/>
          </a:xfrm>
          <a:prstGeom prst="rect">
            <a:avLst/>
          </a:prstGeom>
        </p:spPr>
      </p:pic>
      <p:pic>
        <p:nvPicPr>
          <p:cNvPr id="15" name="Picture 14">
            <a:extLst>
              <a:ext uri="{FF2B5EF4-FFF2-40B4-BE49-F238E27FC236}">
                <a16:creationId xmlns:a16="http://schemas.microsoft.com/office/drawing/2014/main" id="{1E8DA687-D7C7-41C0-9319-3E3778AB80BE}"/>
              </a:ext>
            </a:extLst>
          </p:cNvPr>
          <p:cNvPicPr>
            <a:picLocks noChangeAspect="1"/>
          </p:cNvPicPr>
          <p:nvPr/>
        </p:nvPicPr>
        <p:blipFill>
          <a:blip r:embed="rId5"/>
          <a:stretch>
            <a:fillRect/>
          </a:stretch>
        </p:blipFill>
        <p:spPr>
          <a:xfrm>
            <a:off x="7971495" y="1072165"/>
            <a:ext cx="3382305" cy="1798717"/>
          </a:xfrm>
          <a:prstGeom prst="rect">
            <a:avLst/>
          </a:prstGeom>
        </p:spPr>
      </p:pic>
    </p:spTree>
    <p:extLst>
      <p:ext uri="{BB962C8B-B14F-4D97-AF65-F5344CB8AC3E}">
        <p14:creationId xmlns:p14="http://schemas.microsoft.com/office/powerpoint/2010/main" val="165692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D5D3AA-E248-451E-8473-B1B640562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242" y="4640582"/>
            <a:ext cx="6716062" cy="18983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36BCF59E-18CA-467B-B12F-416C86B35BB5}"/>
              </a:ext>
            </a:extLst>
          </p:cNvPr>
          <p:cNvSpPr txBox="1"/>
          <p:nvPr/>
        </p:nvSpPr>
        <p:spPr>
          <a:xfrm>
            <a:off x="0" y="0"/>
            <a:ext cx="12399548" cy="276999"/>
          </a:xfrm>
          <a:prstGeom prst="rect">
            <a:avLst/>
          </a:prstGeom>
          <a:noFill/>
        </p:spPr>
        <p:txBody>
          <a:bodyPr wrap="none" rtlCol="0">
            <a:spAutoFit/>
          </a:bodyPr>
          <a:lstStyle/>
          <a:p>
            <a:r>
              <a:rPr lang="en-CA" sz="1200" dirty="0">
                <a:solidFill>
                  <a:srgbClr val="FF0000"/>
                </a:solidFill>
                <a:latin typeface="Helvetica" panose="020B0604020202020204" pitchFamily="34" charset="0"/>
                <a:cs typeface="Helvetica" panose="020B0604020202020204" pitchFamily="34" charset="0"/>
              </a:rPr>
              <a:t>Introduction   </a:t>
            </a:r>
            <a:r>
              <a:rPr lang="en-CA" sz="1200" dirty="0">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Study System                              Importance of Lice Parasitism                             Methods                          Initial Results                           Next Steps </a:t>
            </a:r>
          </a:p>
        </p:txBody>
      </p:sp>
      <p:sp>
        <p:nvSpPr>
          <p:cNvPr id="5" name="Slide Number Placeholder 4">
            <a:extLst>
              <a:ext uri="{FF2B5EF4-FFF2-40B4-BE49-F238E27FC236}">
                <a16:creationId xmlns:a16="http://schemas.microsoft.com/office/drawing/2014/main" id="{F70B7334-50BC-43AB-8003-8DB7C418EE9B}"/>
              </a:ext>
            </a:extLst>
          </p:cNvPr>
          <p:cNvSpPr>
            <a:spLocks noGrp="1"/>
          </p:cNvSpPr>
          <p:nvPr>
            <p:ph type="sldNum" sz="quarter" idx="12"/>
          </p:nvPr>
        </p:nvSpPr>
        <p:spPr/>
        <p:txBody>
          <a:bodyPr/>
          <a:lstStyle/>
          <a:p>
            <a:fld id="{A6001858-CA9E-4BA5-8B41-ABF8F1B6AB44}" type="slidenum">
              <a:rPr lang="en-CA" smtClean="0"/>
              <a:t>2</a:t>
            </a:fld>
            <a:endParaRPr lang="en-CA"/>
          </a:p>
        </p:txBody>
      </p:sp>
      <p:pic>
        <p:nvPicPr>
          <p:cNvPr id="9" name="Picture 8">
            <a:extLst>
              <a:ext uri="{FF2B5EF4-FFF2-40B4-BE49-F238E27FC236}">
                <a16:creationId xmlns:a16="http://schemas.microsoft.com/office/drawing/2014/main" id="{88262FEC-6E98-4FA7-9BE0-2064AF629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293" y="2395093"/>
            <a:ext cx="3865519" cy="2121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BE56C108-C543-4ECE-A427-E543890D24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010" y="5167301"/>
            <a:ext cx="4758764" cy="1225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33B2F3DD-9E65-4DAE-A63F-20D03B83AB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345" y="702162"/>
            <a:ext cx="4854829" cy="1459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CDF4866B-F4D1-447F-A768-7BE04DB18E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886" y="3223058"/>
            <a:ext cx="6001588" cy="1790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ED8CE4E1-5265-4194-BB4A-3FA9106FF5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0188" y="1948196"/>
            <a:ext cx="5698565" cy="1274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FC14E6B0-9A13-46B5-986A-49CDFC23D1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52680" y="669697"/>
            <a:ext cx="4972744" cy="18100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0600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F9921-BAF1-4EF7-B7E2-2358C8480A94}"/>
              </a:ext>
            </a:extLst>
          </p:cNvPr>
          <p:cNvSpPr>
            <a:spLocks noGrp="1"/>
          </p:cNvSpPr>
          <p:nvPr>
            <p:ph type="sldNum" sz="quarter" idx="12"/>
          </p:nvPr>
        </p:nvSpPr>
        <p:spPr>
          <a:xfrm>
            <a:off x="8610600" y="6356350"/>
            <a:ext cx="2743200" cy="365125"/>
          </a:xfrm>
        </p:spPr>
        <p:txBody>
          <a:bodyPr/>
          <a:lstStyle/>
          <a:p>
            <a:fld id="{A6001858-CA9E-4BA5-8B41-ABF8F1B6AB44}" type="slidenum">
              <a:rPr lang="en-CA" smtClean="0"/>
              <a:t>3</a:t>
            </a:fld>
            <a:endParaRPr lang="en-CA"/>
          </a:p>
        </p:txBody>
      </p:sp>
      <p:sp>
        <p:nvSpPr>
          <p:cNvPr id="5" name="TextBox 4">
            <a:extLst>
              <a:ext uri="{FF2B5EF4-FFF2-40B4-BE49-F238E27FC236}">
                <a16:creationId xmlns:a16="http://schemas.microsoft.com/office/drawing/2014/main" id="{EC4B5F32-C167-41EC-A005-38954D387904}"/>
              </a:ext>
            </a:extLst>
          </p:cNvPr>
          <p:cNvSpPr txBox="1"/>
          <p:nvPr/>
        </p:nvSpPr>
        <p:spPr>
          <a:xfrm>
            <a:off x="0" y="0"/>
            <a:ext cx="12399548" cy="276999"/>
          </a:xfrm>
          <a:prstGeom prst="rect">
            <a:avLst/>
          </a:prstGeom>
          <a:noFill/>
        </p:spPr>
        <p:txBody>
          <a:bodyPr wrap="none" rtlCol="0">
            <a:spAutoFit/>
          </a:bodyPr>
          <a:lstStyle/>
          <a:p>
            <a:r>
              <a:rPr lang="en-CA" sz="1200">
                <a:solidFill>
                  <a:srgbClr val="FF0000"/>
                </a:solidFill>
                <a:latin typeface="Helvetica" panose="020B0604020202020204" pitchFamily="34" charset="0"/>
                <a:cs typeface="Helvetica" panose="020B0604020202020204" pitchFamily="34" charset="0"/>
              </a:rPr>
              <a:t>Introduction   </a:t>
            </a:r>
            <a:r>
              <a:rPr lang="en-CA" sz="1200">
                <a:latin typeface="Helvetica" panose="020B0604020202020204" pitchFamily="34" charset="0"/>
                <a:cs typeface="Helvetica" panose="020B0604020202020204" pitchFamily="34" charset="0"/>
              </a:rPr>
              <a:t>                           </a:t>
            </a:r>
            <a:r>
              <a:rPr lang="en-CA" sz="1200">
                <a:solidFill>
                  <a:schemeClr val="bg1">
                    <a:lumMod val="65000"/>
                  </a:schemeClr>
                </a:solidFill>
                <a:latin typeface="Helvetica" panose="020B0604020202020204" pitchFamily="34" charset="0"/>
                <a:cs typeface="Helvetica" panose="020B0604020202020204" pitchFamily="34" charset="0"/>
              </a:rPr>
              <a:t>Study System                              Importance of Lice Parasitism                             Methods                          Initial Results                           Next Steps </a:t>
            </a:r>
            <a:endParaRPr lang="en-CA" sz="1200" dirty="0">
              <a:solidFill>
                <a:schemeClr val="bg1">
                  <a:lumMod val="65000"/>
                </a:schemeClr>
              </a:solidFill>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6666FB83-901A-40D9-96D7-488544D05782}"/>
              </a:ext>
            </a:extLst>
          </p:cNvPr>
          <p:cNvPicPr>
            <a:picLocks noChangeAspect="1"/>
          </p:cNvPicPr>
          <p:nvPr/>
        </p:nvPicPr>
        <p:blipFill>
          <a:blip r:embed="rId3"/>
          <a:stretch>
            <a:fillRect/>
          </a:stretch>
        </p:blipFill>
        <p:spPr>
          <a:xfrm>
            <a:off x="175592" y="410560"/>
            <a:ext cx="3305175" cy="1381125"/>
          </a:xfrm>
          <a:prstGeom prst="rect">
            <a:avLst/>
          </a:prstGeom>
        </p:spPr>
      </p:pic>
      <p:sp>
        <p:nvSpPr>
          <p:cNvPr id="7" name="TextBox 6">
            <a:extLst>
              <a:ext uri="{FF2B5EF4-FFF2-40B4-BE49-F238E27FC236}">
                <a16:creationId xmlns:a16="http://schemas.microsoft.com/office/drawing/2014/main" id="{7CA1AD90-EFB2-47D9-8AE8-0F670277635D}"/>
              </a:ext>
            </a:extLst>
          </p:cNvPr>
          <p:cNvSpPr txBox="1"/>
          <p:nvPr/>
        </p:nvSpPr>
        <p:spPr>
          <a:xfrm>
            <a:off x="175592" y="2328710"/>
            <a:ext cx="3954207" cy="3046988"/>
          </a:xfrm>
          <a:prstGeom prst="rect">
            <a:avLst/>
          </a:prstGeom>
          <a:noFill/>
        </p:spPr>
        <p:txBody>
          <a:bodyPr wrap="square" rtlCol="0">
            <a:spAutoFit/>
          </a:bodyPr>
          <a:lstStyle/>
          <a:p>
            <a:r>
              <a:rPr lang="en-CA" sz="2400" b="1" i="1" dirty="0"/>
              <a:t>Juvenile Salmon Marine Survival Program</a:t>
            </a:r>
          </a:p>
          <a:p>
            <a:pPr lvl="1"/>
            <a:endParaRPr lang="en-GB" dirty="0"/>
          </a:p>
          <a:p>
            <a:pPr marL="742950" lvl="1" indent="-285750">
              <a:buFont typeface="Arial" panose="020B0604020202020204" pitchFamily="34" charset="0"/>
              <a:buChar char="•"/>
            </a:pPr>
            <a:r>
              <a:rPr lang="en-GB" dirty="0"/>
              <a:t>feeding biology </a:t>
            </a:r>
          </a:p>
          <a:p>
            <a:pPr lvl="1"/>
            <a:endParaRPr lang="en-GB" dirty="0"/>
          </a:p>
          <a:p>
            <a:pPr marL="742950" lvl="1" indent="-285750">
              <a:buFont typeface="Arial" panose="020B0604020202020204" pitchFamily="34" charset="0"/>
              <a:buChar char="•"/>
            </a:pPr>
            <a:r>
              <a:rPr lang="en-GB" dirty="0"/>
              <a:t>growth</a:t>
            </a:r>
          </a:p>
          <a:p>
            <a:pPr lvl="1"/>
            <a:endParaRPr lang="en-GB" dirty="0"/>
          </a:p>
          <a:p>
            <a:pPr marL="742950" lvl="1" indent="-285750">
              <a:buFont typeface="Arial" panose="020B0604020202020204" pitchFamily="34" charset="0"/>
              <a:buChar char="•"/>
            </a:pPr>
            <a:r>
              <a:rPr lang="en-GB" dirty="0"/>
              <a:t>condition factor</a:t>
            </a:r>
          </a:p>
          <a:p>
            <a:pPr lvl="1"/>
            <a:endParaRPr lang="en-GB" dirty="0"/>
          </a:p>
          <a:p>
            <a:pPr marL="742950" lvl="1" indent="-285750">
              <a:buFont typeface="Arial" panose="020B0604020202020204" pitchFamily="34" charset="0"/>
              <a:buChar char="•"/>
            </a:pPr>
            <a:r>
              <a:rPr lang="en-GB" dirty="0"/>
              <a:t>parasite and pathogen load</a:t>
            </a:r>
            <a:r>
              <a:rPr lang="en-CA" b="1" dirty="0"/>
              <a:t> </a:t>
            </a:r>
          </a:p>
        </p:txBody>
      </p:sp>
      <p:sp>
        <p:nvSpPr>
          <p:cNvPr id="11" name="Oval 10">
            <a:extLst>
              <a:ext uri="{FF2B5EF4-FFF2-40B4-BE49-F238E27FC236}">
                <a16:creationId xmlns:a16="http://schemas.microsoft.com/office/drawing/2014/main" id="{02F83A00-06AD-4CD7-87D4-8BC0E485CDFB}"/>
              </a:ext>
            </a:extLst>
          </p:cNvPr>
          <p:cNvSpPr/>
          <p:nvPr/>
        </p:nvSpPr>
        <p:spPr>
          <a:xfrm>
            <a:off x="814701" y="4869826"/>
            <a:ext cx="3185652" cy="6049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a:extLst>
              <a:ext uri="{FF2B5EF4-FFF2-40B4-BE49-F238E27FC236}">
                <a16:creationId xmlns:a16="http://schemas.microsoft.com/office/drawing/2014/main" id="{1042C513-D663-4722-ABBA-B5EC9195E569}"/>
              </a:ext>
            </a:extLst>
          </p:cNvPr>
          <p:cNvPicPr>
            <a:picLocks noChangeAspect="1"/>
          </p:cNvPicPr>
          <p:nvPr/>
        </p:nvPicPr>
        <p:blipFill>
          <a:blip r:embed="rId4"/>
          <a:stretch>
            <a:fillRect/>
          </a:stretch>
        </p:blipFill>
        <p:spPr>
          <a:xfrm>
            <a:off x="4832303" y="2680416"/>
            <a:ext cx="7184105" cy="4041059"/>
          </a:xfrm>
          <a:prstGeom prst="rect">
            <a:avLst/>
          </a:prstGeom>
        </p:spPr>
      </p:pic>
    </p:spTree>
    <p:extLst>
      <p:ext uri="{BB962C8B-B14F-4D97-AF65-F5344CB8AC3E}">
        <p14:creationId xmlns:p14="http://schemas.microsoft.com/office/powerpoint/2010/main" val="98605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62BD61-5A32-494E-BA4D-3343D4BD6521}"/>
              </a:ext>
            </a:extLst>
          </p:cNvPr>
          <p:cNvSpPr>
            <a:spLocks noGrp="1"/>
          </p:cNvSpPr>
          <p:nvPr>
            <p:ph type="sldNum" sz="quarter" idx="12"/>
          </p:nvPr>
        </p:nvSpPr>
        <p:spPr/>
        <p:txBody>
          <a:bodyPr/>
          <a:lstStyle/>
          <a:p>
            <a:fld id="{A6001858-CA9E-4BA5-8B41-ABF8F1B6AB44}" type="slidenum">
              <a:rPr lang="en-CA" smtClean="0"/>
              <a:t>4</a:t>
            </a:fld>
            <a:endParaRPr lang="en-CA"/>
          </a:p>
        </p:txBody>
      </p:sp>
      <p:pic>
        <p:nvPicPr>
          <p:cNvPr id="6" name="Picture 5">
            <a:extLst>
              <a:ext uri="{FF2B5EF4-FFF2-40B4-BE49-F238E27FC236}">
                <a16:creationId xmlns:a16="http://schemas.microsoft.com/office/drawing/2014/main" id="{B8DDEB69-BCAC-42E5-AD22-3FA576398D34}"/>
              </a:ext>
            </a:extLst>
          </p:cNvPr>
          <p:cNvPicPr>
            <a:picLocks noChangeAspect="1"/>
          </p:cNvPicPr>
          <p:nvPr/>
        </p:nvPicPr>
        <p:blipFill rotWithShape="1">
          <a:blip r:embed="rId3">
            <a:extLst>
              <a:ext uri="{28A0092B-C50C-407E-A947-70E740481C1C}">
                <a14:useLocalDpi xmlns:a14="http://schemas.microsoft.com/office/drawing/2010/main" val="0"/>
              </a:ext>
            </a:extLst>
          </a:blip>
          <a:srcRect r="44589"/>
          <a:stretch/>
        </p:blipFill>
        <p:spPr>
          <a:xfrm>
            <a:off x="283349" y="750264"/>
            <a:ext cx="5077029" cy="6014910"/>
          </a:xfrm>
          <a:prstGeom prst="rect">
            <a:avLst/>
          </a:prstGeom>
        </p:spPr>
      </p:pic>
      <p:sp>
        <p:nvSpPr>
          <p:cNvPr id="7" name="TextBox 6">
            <a:extLst>
              <a:ext uri="{FF2B5EF4-FFF2-40B4-BE49-F238E27FC236}">
                <a16:creationId xmlns:a16="http://schemas.microsoft.com/office/drawing/2014/main" id="{5C35AB35-3030-4A2B-BE31-CC058B88FBFB}"/>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rgbClr val="FF0000"/>
                </a:solidFill>
                <a:latin typeface="Helvetica" panose="020B0604020202020204" pitchFamily="34" charset="0"/>
                <a:cs typeface="Helvetica" panose="020B0604020202020204" pitchFamily="34" charset="0"/>
              </a:rPr>
              <a:t>Study System                              </a:t>
            </a:r>
            <a:r>
              <a:rPr lang="en-CA" sz="1200" dirty="0">
                <a:solidFill>
                  <a:schemeClr val="bg1">
                    <a:lumMod val="65000"/>
                  </a:schemeClr>
                </a:solidFill>
                <a:latin typeface="Helvetica" panose="020B0604020202020204" pitchFamily="34" charset="0"/>
                <a:cs typeface="Helvetica" panose="020B0604020202020204" pitchFamily="34" charset="0"/>
              </a:rPr>
              <a:t>Importance of Lice Parasitism                             Methods                          Initial Results                           Next Steps </a:t>
            </a:r>
          </a:p>
        </p:txBody>
      </p:sp>
      <p:sp>
        <p:nvSpPr>
          <p:cNvPr id="8" name="TextBox 7">
            <a:extLst>
              <a:ext uri="{FF2B5EF4-FFF2-40B4-BE49-F238E27FC236}">
                <a16:creationId xmlns:a16="http://schemas.microsoft.com/office/drawing/2014/main" id="{7C9697ED-B346-47B3-AA92-AB93EB517AD6}"/>
              </a:ext>
            </a:extLst>
          </p:cNvPr>
          <p:cNvSpPr txBox="1"/>
          <p:nvPr/>
        </p:nvSpPr>
        <p:spPr>
          <a:xfrm>
            <a:off x="4069857" y="6642063"/>
            <a:ext cx="1332416" cy="246221"/>
          </a:xfrm>
          <a:prstGeom prst="rect">
            <a:avLst/>
          </a:prstGeom>
          <a:noFill/>
        </p:spPr>
        <p:txBody>
          <a:bodyPr wrap="none" rtlCol="0">
            <a:spAutoFit/>
          </a:bodyPr>
          <a:lstStyle/>
          <a:p>
            <a:r>
              <a:rPr lang="en-CA" sz="1000" dirty="0"/>
              <a:t>(Godwin et al. 2015)</a:t>
            </a:r>
          </a:p>
        </p:txBody>
      </p:sp>
      <p:pic>
        <p:nvPicPr>
          <p:cNvPr id="9" name="Picture 8">
            <a:extLst>
              <a:ext uri="{FF2B5EF4-FFF2-40B4-BE49-F238E27FC236}">
                <a16:creationId xmlns:a16="http://schemas.microsoft.com/office/drawing/2014/main" id="{20B01466-8DE2-4341-84A3-7E1C70AAA1DD}"/>
              </a:ext>
            </a:extLst>
          </p:cNvPr>
          <p:cNvPicPr>
            <a:picLocks noChangeAspect="1"/>
          </p:cNvPicPr>
          <p:nvPr/>
        </p:nvPicPr>
        <p:blipFill>
          <a:blip r:embed="rId4"/>
          <a:stretch>
            <a:fillRect/>
          </a:stretch>
        </p:blipFill>
        <p:spPr>
          <a:xfrm>
            <a:off x="6501384" y="596869"/>
            <a:ext cx="4852416" cy="3639312"/>
          </a:xfrm>
          <a:prstGeom prst="rect">
            <a:avLst/>
          </a:prstGeom>
        </p:spPr>
      </p:pic>
      <p:sp>
        <p:nvSpPr>
          <p:cNvPr id="10" name="Oval 9">
            <a:extLst>
              <a:ext uri="{FF2B5EF4-FFF2-40B4-BE49-F238E27FC236}">
                <a16:creationId xmlns:a16="http://schemas.microsoft.com/office/drawing/2014/main" id="{EEA1A108-253C-4F2F-96DF-E0C73EC556A7}"/>
              </a:ext>
            </a:extLst>
          </p:cNvPr>
          <p:cNvSpPr/>
          <p:nvPr/>
        </p:nvSpPr>
        <p:spPr>
          <a:xfrm>
            <a:off x="3905265" y="4282568"/>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FD83FBA3-5B0F-427A-9EE2-375747D6AEA7}"/>
              </a:ext>
            </a:extLst>
          </p:cNvPr>
          <p:cNvSpPr/>
          <p:nvPr/>
        </p:nvSpPr>
        <p:spPr>
          <a:xfrm>
            <a:off x="4280169" y="4383152"/>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62C4FFAA-C6F8-49ED-A69E-A9025D60C2FE}"/>
              </a:ext>
            </a:extLst>
          </p:cNvPr>
          <p:cNvSpPr/>
          <p:nvPr/>
        </p:nvSpPr>
        <p:spPr>
          <a:xfrm>
            <a:off x="4069857" y="4611752"/>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5E11A7A0-C11B-4007-BCDA-852CF6099B18}"/>
              </a:ext>
            </a:extLst>
          </p:cNvPr>
          <p:cNvSpPr/>
          <p:nvPr/>
        </p:nvSpPr>
        <p:spPr>
          <a:xfrm>
            <a:off x="3530361" y="4380158"/>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EE3A908E-2D2A-4ED8-9297-6AA0FAC60A62}"/>
              </a:ext>
            </a:extLst>
          </p:cNvPr>
          <p:cNvSpPr/>
          <p:nvPr/>
        </p:nvSpPr>
        <p:spPr>
          <a:xfrm>
            <a:off x="4444761" y="4739768"/>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DDC5C693-D56B-4089-8DB3-299A6D336D1E}"/>
              </a:ext>
            </a:extLst>
          </p:cNvPr>
          <p:cNvSpPr/>
          <p:nvPr/>
        </p:nvSpPr>
        <p:spPr>
          <a:xfrm>
            <a:off x="3365769" y="3837688"/>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A42491D8-707A-4BA2-A676-EF6CBEA7995C}"/>
              </a:ext>
            </a:extLst>
          </p:cNvPr>
          <p:cNvSpPr/>
          <p:nvPr/>
        </p:nvSpPr>
        <p:spPr>
          <a:xfrm>
            <a:off x="3201177" y="4108165"/>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52FC1845-267D-41D4-80CE-A4BD724AB9E6}"/>
              </a:ext>
            </a:extLst>
          </p:cNvPr>
          <p:cNvSpPr/>
          <p:nvPr/>
        </p:nvSpPr>
        <p:spPr>
          <a:xfrm>
            <a:off x="3072721" y="3629703"/>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Oval 17">
            <a:extLst>
              <a:ext uri="{FF2B5EF4-FFF2-40B4-BE49-F238E27FC236}">
                <a16:creationId xmlns:a16="http://schemas.microsoft.com/office/drawing/2014/main" id="{DD9B249F-B663-4788-B28C-762522046734}"/>
              </a:ext>
            </a:extLst>
          </p:cNvPr>
          <p:cNvSpPr/>
          <p:nvPr/>
        </p:nvSpPr>
        <p:spPr>
          <a:xfrm>
            <a:off x="2743229" y="3486575"/>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77AF7102-9564-494C-87E1-9BCD9B4B674C}"/>
              </a:ext>
            </a:extLst>
          </p:cNvPr>
          <p:cNvSpPr/>
          <p:nvPr/>
        </p:nvSpPr>
        <p:spPr>
          <a:xfrm>
            <a:off x="2290821" y="3188658"/>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2DCE0ECF-B2D9-4BCE-9A58-793502165DC5}"/>
              </a:ext>
            </a:extLst>
          </p:cNvPr>
          <p:cNvSpPr/>
          <p:nvPr/>
        </p:nvSpPr>
        <p:spPr>
          <a:xfrm>
            <a:off x="1639853" y="3097400"/>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D1E7901F-D830-4A07-8F6E-20968F20F95F}"/>
              </a:ext>
            </a:extLst>
          </p:cNvPr>
          <p:cNvSpPr/>
          <p:nvPr/>
        </p:nvSpPr>
        <p:spPr>
          <a:xfrm>
            <a:off x="1503997" y="3267301"/>
            <a:ext cx="164592" cy="128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6453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FAC8D5-667D-438E-A3B5-3D29748B88D2}"/>
              </a:ext>
            </a:extLst>
          </p:cNvPr>
          <p:cNvSpPr>
            <a:spLocks noGrp="1"/>
          </p:cNvSpPr>
          <p:nvPr>
            <p:ph type="sldNum" sz="quarter" idx="12"/>
          </p:nvPr>
        </p:nvSpPr>
        <p:spPr/>
        <p:txBody>
          <a:bodyPr/>
          <a:lstStyle/>
          <a:p>
            <a:fld id="{A6001858-CA9E-4BA5-8B41-ABF8F1B6AB44}" type="slidenum">
              <a:rPr lang="en-CA" smtClean="0"/>
              <a:t>5</a:t>
            </a:fld>
            <a:endParaRPr lang="en-CA"/>
          </a:p>
        </p:txBody>
      </p:sp>
      <p:sp>
        <p:nvSpPr>
          <p:cNvPr id="6" name="TextBox 5">
            <a:extLst>
              <a:ext uri="{FF2B5EF4-FFF2-40B4-BE49-F238E27FC236}">
                <a16:creationId xmlns:a16="http://schemas.microsoft.com/office/drawing/2014/main" id="{57BDBFC3-831D-4812-828B-BB21C3204A20}"/>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rgbClr val="FF0000"/>
                </a:solidFill>
                <a:latin typeface="Helvetica" panose="020B0604020202020204" pitchFamily="34" charset="0"/>
                <a:cs typeface="Helvetica" panose="020B0604020202020204" pitchFamily="34" charset="0"/>
              </a:rPr>
              <a:t>Study System                              </a:t>
            </a:r>
            <a:r>
              <a:rPr lang="en-CA" sz="1200" dirty="0">
                <a:solidFill>
                  <a:schemeClr val="bg1">
                    <a:lumMod val="65000"/>
                  </a:schemeClr>
                </a:solidFill>
                <a:latin typeface="Helvetica" panose="020B0604020202020204" pitchFamily="34" charset="0"/>
                <a:cs typeface="Helvetica" panose="020B0604020202020204" pitchFamily="34" charset="0"/>
              </a:rPr>
              <a:t>Importance of Lice Parasitism                             Methods                          Initial Results                           Next Steps </a:t>
            </a:r>
          </a:p>
        </p:txBody>
      </p:sp>
      <p:pic>
        <p:nvPicPr>
          <p:cNvPr id="11" name="Picture 10">
            <a:extLst>
              <a:ext uri="{FF2B5EF4-FFF2-40B4-BE49-F238E27FC236}">
                <a16:creationId xmlns:a16="http://schemas.microsoft.com/office/drawing/2014/main" id="{C14E83EF-6328-41AC-B96F-447BEE53AD02}"/>
              </a:ext>
            </a:extLst>
          </p:cNvPr>
          <p:cNvPicPr>
            <a:picLocks noChangeAspect="1"/>
          </p:cNvPicPr>
          <p:nvPr/>
        </p:nvPicPr>
        <p:blipFill rotWithShape="1">
          <a:blip r:embed="rId3"/>
          <a:srcRect l="-208" t="32919" r="56842" b="38589"/>
          <a:stretch/>
        </p:blipFill>
        <p:spPr>
          <a:xfrm>
            <a:off x="4119489" y="769787"/>
            <a:ext cx="3953021" cy="1378634"/>
          </a:xfrm>
          <a:prstGeom prst="rect">
            <a:avLst/>
          </a:prstGeom>
        </p:spPr>
      </p:pic>
      <p:pic>
        <p:nvPicPr>
          <p:cNvPr id="12" name="Picture 11">
            <a:extLst>
              <a:ext uri="{FF2B5EF4-FFF2-40B4-BE49-F238E27FC236}">
                <a16:creationId xmlns:a16="http://schemas.microsoft.com/office/drawing/2014/main" id="{49738187-71FA-4D07-8A9E-F89C32BB8FB0}"/>
              </a:ext>
            </a:extLst>
          </p:cNvPr>
          <p:cNvPicPr>
            <a:picLocks noChangeAspect="1"/>
          </p:cNvPicPr>
          <p:nvPr/>
        </p:nvPicPr>
        <p:blipFill rotWithShape="1">
          <a:blip r:embed="rId3"/>
          <a:srcRect l="54450" t="34712" r="4961" b="39703"/>
          <a:stretch/>
        </p:blipFill>
        <p:spPr>
          <a:xfrm>
            <a:off x="291548" y="924531"/>
            <a:ext cx="3699804" cy="1237957"/>
          </a:xfrm>
          <a:prstGeom prst="rect">
            <a:avLst/>
          </a:prstGeom>
        </p:spPr>
      </p:pic>
      <p:pic>
        <p:nvPicPr>
          <p:cNvPr id="13" name="Picture 12">
            <a:extLst>
              <a:ext uri="{FF2B5EF4-FFF2-40B4-BE49-F238E27FC236}">
                <a16:creationId xmlns:a16="http://schemas.microsoft.com/office/drawing/2014/main" id="{270137FE-A9DD-443C-84F2-C119168F631B}"/>
              </a:ext>
            </a:extLst>
          </p:cNvPr>
          <p:cNvPicPr>
            <a:picLocks noChangeAspect="1"/>
          </p:cNvPicPr>
          <p:nvPr/>
        </p:nvPicPr>
        <p:blipFill rotWithShape="1">
          <a:blip r:embed="rId3"/>
          <a:srcRect l="52624" t="60927" r="10492" b="13489"/>
          <a:stretch/>
        </p:blipFill>
        <p:spPr>
          <a:xfrm>
            <a:off x="8301111" y="910464"/>
            <a:ext cx="3362178" cy="1237957"/>
          </a:xfrm>
          <a:prstGeom prst="rect">
            <a:avLst/>
          </a:prstGeom>
        </p:spPr>
      </p:pic>
      <p:sp>
        <p:nvSpPr>
          <p:cNvPr id="14" name="Oval 13">
            <a:extLst>
              <a:ext uri="{FF2B5EF4-FFF2-40B4-BE49-F238E27FC236}">
                <a16:creationId xmlns:a16="http://schemas.microsoft.com/office/drawing/2014/main" id="{91570D5C-2929-4BFD-8CCD-EB19DF50A3B7}"/>
              </a:ext>
            </a:extLst>
          </p:cNvPr>
          <p:cNvSpPr/>
          <p:nvPr/>
        </p:nvSpPr>
        <p:spPr>
          <a:xfrm>
            <a:off x="7026302" y="2000709"/>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10C4BEF9-F2C7-4E99-80C5-B618F452A2CC}"/>
              </a:ext>
            </a:extLst>
          </p:cNvPr>
          <p:cNvSpPr txBox="1"/>
          <p:nvPr/>
        </p:nvSpPr>
        <p:spPr>
          <a:xfrm>
            <a:off x="3158323" y="6424605"/>
            <a:ext cx="1351652" cy="369332"/>
          </a:xfrm>
          <a:prstGeom prst="rect">
            <a:avLst/>
          </a:prstGeom>
          <a:noFill/>
        </p:spPr>
        <p:txBody>
          <a:bodyPr wrap="none" rtlCol="0">
            <a:spAutoFit/>
          </a:bodyPr>
          <a:lstStyle/>
          <a:p>
            <a:r>
              <a:rPr lang="en-CA" i="1" dirty="0"/>
              <a:t>L. </a:t>
            </a:r>
            <a:r>
              <a:rPr lang="en-CA" i="1" dirty="0" err="1"/>
              <a:t>salmonis</a:t>
            </a:r>
            <a:endParaRPr lang="en-CA" i="1" dirty="0"/>
          </a:p>
        </p:txBody>
      </p:sp>
      <p:sp>
        <p:nvSpPr>
          <p:cNvPr id="18" name="TextBox 17">
            <a:extLst>
              <a:ext uri="{FF2B5EF4-FFF2-40B4-BE49-F238E27FC236}">
                <a16:creationId xmlns:a16="http://schemas.microsoft.com/office/drawing/2014/main" id="{CDF0F550-7A30-4062-887D-D268D6A20085}"/>
              </a:ext>
            </a:extLst>
          </p:cNvPr>
          <p:cNvSpPr txBox="1"/>
          <p:nvPr/>
        </p:nvSpPr>
        <p:spPr>
          <a:xfrm>
            <a:off x="7683340" y="6452997"/>
            <a:ext cx="1390124" cy="369332"/>
          </a:xfrm>
          <a:prstGeom prst="rect">
            <a:avLst/>
          </a:prstGeom>
          <a:noFill/>
        </p:spPr>
        <p:txBody>
          <a:bodyPr wrap="none" rtlCol="0">
            <a:spAutoFit/>
          </a:bodyPr>
          <a:lstStyle/>
          <a:p>
            <a:r>
              <a:rPr lang="en-CA" i="1" dirty="0"/>
              <a:t>C. </a:t>
            </a:r>
            <a:r>
              <a:rPr lang="en-CA" i="1" dirty="0" err="1"/>
              <a:t>clemensi</a:t>
            </a:r>
            <a:endParaRPr lang="en-CA" i="1" dirty="0"/>
          </a:p>
        </p:txBody>
      </p:sp>
      <p:cxnSp>
        <p:nvCxnSpPr>
          <p:cNvPr id="20" name="Straight Arrow Connector 19">
            <a:extLst>
              <a:ext uri="{FF2B5EF4-FFF2-40B4-BE49-F238E27FC236}">
                <a16:creationId xmlns:a16="http://schemas.microsoft.com/office/drawing/2014/main" id="{FE203801-C827-40CE-A5EB-3B823B744DC3}"/>
              </a:ext>
            </a:extLst>
          </p:cNvPr>
          <p:cNvCxnSpPr/>
          <p:nvPr/>
        </p:nvCxnSpPr>
        <p:spPr>
          <a:xfrm flipH="1" flipV="1">
            <a:off x="2504157" y="2324266"/>
            <a:ext cx="1025192" cy="204656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15B76E78-4FBC-4A73-9757-31435532AB42}"/>
              </a:ext>
            </a:extLst>
          </p:cNvPr>
          <p:cNvCxnSpPr>
            <a:cxnSpLocks/>
          </p:cNvCxnSpPr>
          <p:nvPr/>
        </p:nvCxnSpPr>
        <p:spPr>
          <a:xfrm flipV="1">
            <a:off x="4632085" y="2324266"/>
            <a:ext cx="4219307" cy="2128017"/>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3A6C2FE1-8374-4AB8-AFE6-47597C98D4E3}"/>
              </a:ext>
            </a:extLst>
          </p:cNvPr>
          <p:cNvCxnSpPr>
            <a:cxnSpLocks/>
          </p:cNvCxnSpPr>
          <p:nvPr/>
        </p:nvCxnSpPr>
        <p:spPr>
          <a:xfrm flipV="1">
            <a:off x="3834149" y="2324267"/>
            <a:ext cx="2261850" cy="2046565"/>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5E68711-8080-4DEC-9B18-2B02FC01E32F}"/>
              </a:ext>
            </a:extLst>
          </p:cNvPr>
          <p:cNvCxnSpPr>
            <a:cxnSpLocks/>
          </p:cNvCxnSpPr>
          <p:nvPr/>
        </p:nvCxnSpPr>
        <p:spPr>
          <a:xfrm flipH="1" flipV="1">
            <a:off x="2903847" y="2239492"/>
            <a:ext cx="4699230" cy="2212791"/>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2AF09E29-56DE-466E-BA8B-3EA19B681AB7}"/>
              </a:ext>
            </a:extLst>
          </p:cNvPr>
          <p:cNvCxnSpPr>
            <a:cxnSpLocks/>
          </p:cNvCxnSpPr>
          <p:nvPr/>
        </p:nvCxnSpPr>
        <p:spPr>
          <a:xfrm flipH="1" flipV="1">
            <a:off x="6400799" y="2314646"/>
            <a:ext cx="1900312" cy="2056187"/>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4CCE2037-8288-49D0-8C1E-0D48A93A9FDE}"/>
              </a:ext>
            </a:extLst>
          </p:cNvPr>
          <p:cNvCxnSpPr>
            <a:cxnSpLocks/>
          </p:cNvCxnSpPr>
          <p:nvPr/>
        </p:nvCxnSpPr>
        <p:spPr>
          <a:xfrm flipV="1">
            <a:off x="8851392" y="2233195"/>
            <a:ext cx="969264" cy="2168558"/>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38" name="Picture 37">
            <a:extLst>
              <a:ext uri="{FF2B5EF4-FFF2-40B4-BE49-F238E27FC236}">
                <a16:creationId xmlns:a16="http://schemas.microsoft.com/office/drawing/2014/main" id="{8244C54F-EAC6-4607-893C-DE17758E6534}"/>
              </a:ext>
            </a:extLst>
          </p:cNvPr>
          <p:cNvPicPr>
            <a:picLocks noChangeAspect="1"/>
          </p:cNvPicPr>
          <p:nvPr/>
        </p:nvPicPr>
        <p:blipFill rotWithShape="1">
          <a:blip r:embed="rId4"/>
          <a:srcRect l="40981"/>
          <a:stretch/>
        </p:blipFill>
        <p:spPr>
          <a:xfrm>
            <a:off x="3506956" y="4537057"/>
            <a:ext cx="830647" cy="2011891"/>
          </a:xfrm>
          <a:prstGeom prst="rect">
            <a:avLst/>
          </a:prstGeom>
        </p:spPr>
      </p:pic>
      <p:pic>
        <p:nvPicPr>
          <p:cNvPr id="37" name="Picture 36">
            <a:extLst>
              <a:ext uri="{FF2B5EF4-FFF2-40B4-BE49-F238E27FC236}">
                <a16:creationId xmlns:a16="http://schemas.microsoft.com/office/drawing/2014/main" id="{3C4056DB-DB4A-47AE-A734-1947199A05AA}"/>
              </a:ext>
            </a:extLst>
          </p:cNvPr>
          <p:cNvPicPr>
            <a:picLocks noChangeAspect="1"/>
          </p:cNvPicPr>
          <p:nvPr/>
        </p:nvPicPr>
        <p:blipFill>
          <a:blip r:embed="rId5"/>
          <a:stretch>
            <a:fillRect/>
          </a:stretch>
        </p:blipFill>
        <p:spPr>
          <a:xfrm>
            <a:off x="8050602" y="4445987"/>
            <a:ext cx="974057" cy="1480871"/>
          </a:xfrm>
          <a:prstGeom prst="rect">
            <a:avLst/>
          </a:prstGeom>
        </p:spPr>
      </p:pic>
      <p:sp>
        <p:nvSpPr>
          <p:cNvPr id="36" name="Oval 35">
            <a:extLst>
              <a:ext uri="{FF2B5EF4-FFF2-40B4-BE49-F238E27FC236}">
                <a16:creationId xmlns:a16="http://schemas.microsoft.com/office/drawing/2014/main" id="{3A12C43E-08BF-4829-B29B-FF5BA381204B}"/>
              </a:ext>
            </a:extLst>
          </p:cNvPr>
          <p:cNvSpPr/>
          <p:nvPr/>
        </p:nvSpPr>
        <p:spPr>
          <a:xfrm>
            <a:off x="3050290" y="4347162"/>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38">
            <a:extLst>
              <a:ext uri="{FF2B5EF4-FFF2-40B4-BE49-F238E27FC236}">
                <a16:creationId xmlns:a16="http://schemas.microsoft.com/office/drawing/2014/main" id="{32EEC570-6DBC-498C-8E50-9EF79C6A775C}"/>
              </a:ext>
            </a:extLst>
          </p:cNvPr>
          <p:cNvPicPr>
            <a:picLocks noChangeAspect="1"/>
          </p:cNvPicPr>
          <p:nvPr/>
        </p:nvPicPr>
        <p:blipFill>
          <a:blip r:embed="rId6"/>
          <a:stretch>
            <a:fillRect/>
          </a:stretch>
        </p:blipFill>
        <p:spPr>
          <a:xfrm>
            <a:off x="4356513" y="4498332"/>
            <a:ext cx="3382305" cy="1798717"/>
          </a:xfrm>
          <a:prstGeom prst="rect">
            <a:avLst/>
          </a:prstGeom>
        </p:spPr>
      </p:pic>
    </p:spTree>
    <p:extLst>
      <p:ext uri="{BB962C8B-B14F-4D97-AF65-F5344CB8AC3E}">
        <p14:creationId xmlns:p14="http://schemas.microsoft.com/office/powerpoint/2010/main" val="142817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FAC8D5-667D-438E-A3B5-3D29748B88D2}"/>
              </a:ext>
            </a:extLst>
          </p:cNvPr>
          <p:cNvSpPr>
            <a:spLocks noGrp="1"/>
          </p:cNvSpPr>
          <p:nvPr>
            <p:ph type="sldNum" sz="quarter" idx="12"/>
          </p:nvPr>
        </p:nvSpPr>
        <p:spPr/>
        <p:txBody>
          <a:bodyPr/>
          <a:lstStyle/>
          <a:p>
            <a:fld id="{A6001858-CA9E-4BA5-8B41-ABF8F1B6AB44}" type="slidenum">
              <a:rPr lang="en-CA" smtClean="0"/>
              <a:t>6</a:t>
            </a:fld>
            <a:endParaRPr lang="en-CA"/>
          </a:p>
        </p:txBody>
      </p:sp>
      <p:sp>
        <p:nvSpPr>
          <p:cNvPr id="6" name="TextBox 5">
            <a:extLst>
              <a:ext uri="{FF2B5EF4-FFF2-40B4-BE49-F238E27FC236}">
                <a16:creationId xmlns:a16="http://schemas.microsoft.com/office/drawing/2014/main" id="{57BDBFC3-831D-4812-828B-BB21C3204A20}"/>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rgbClr val="FF0000"/>
                </a:solidFill>
                <a:latin typeface="Helvetica" panose="020B0604020202020204" pitchFamily="34" charset="0"/>
                <a:cs typeface="Helvetica" panose="020B0604020202020204" pitchFamily="34" charset="0"/>
              </a:rPr>
              <a:t>Study System                              </a:t>
            </a:r>
            <a:r>
              <a:rPr lang="en-CA" sz="1200" dirty="0">
                <a:solidFill>
                  <a:schemeClr val="bg1">
                    <a:lumMod val="65000"/>
                  </a:schemeClr>
                </a:solidFill>
                <a:latin typeface="Helvetica" panose="020B0604020202020204" pitchFamily="34" charset="0"/>
                <a:cs typeface="Helvetica" panose="020B0604020202020204" pitchFamily="34" charset="0"/>
              </a:rPr>
              <a:t>Importance of Lice Parasitism                             Methods                          Initial Results                           Next Steps </a:t>
            </a:r>
          </a:p>
        </p:txBody>
      </p:sp>
      <p:pic>
        <p:nvPicPr>
          <p:cNvPr id="11" name="Picture 10">
            <a:extLst>
              <a:ext uri="{FF2B5EF4-FFF2-40B4-BE49-F238E27FC236}">
                <a16:creationId xmlns:a16="http://schemas.microsoft.com/office/drawing/2014/main" id="{C14E83EF-6328-41AC-B96F-447BEE53AD02}"/>
              </a:ext>
            </a:extLst>
          </p:cNvPr>
          <p:cNvPicPr>
            <a:picLocks noChangeAspect="1"/>
          </p:cNvPicPr>
          <p:nvPr/>
        </p:nvPicPr>
        <p:blipFill rotWithShape="1">
          <a:blip r:embed="rId3"/>
          <a:srcRect l="-208" t="32919" r="56842" b="38589"/>
          <a:stretch/>
        </p:blipFill>
        <p:spPr>
          <a:xfrm>
            <a:off x="4119489" y="769787"/>
            <a:ext cx="3953021" cy="1378634"/>
          </a:xfrm>
          <a:prstGeom prst="rect">
            <a:avLst/>
          </a:prstGeom>
        </p:spPr>
      </p:pic>
      <p:pic>
        <p:nvPicPr>
          <p:cNvPr id="12" name="Picture 11">
            <a:extLst>
              <a:ext uri="{FF2B5EF4-FFF2-40B4-BE49-F238E27FC236}">
                <a16:creationId xmlns:a16="http://schemas.microsoft.com/office/drawing/2014/main" id="{49738187-71FA-4D07-8A9E-F89C32BB8FB0}"/>
              </a:ext>
            </a:extLst>
          </p:cNvPr>
          <p:cNvPicPr>
            <a:picLocks noChangeAspect="1"/>
          </p:cNvPicPr>
          <p:nvPr/>
        </p:nvPicPr>
        <p:blipFill rotWithShape="1">
          <a:blip r:embed="rId3"/>
          <a:srcRect l="54450" t="34712" r="4961" b="39703"/>
          <a:stretch/>
        </p:blipFill>
        <p:spPr>
          <a:xfrm>
            <a:off x="291548" y="924531"/>
            <a:ext cx="3699804" cy="1237957"/>
          </a:xfrm>
          <a:prstGeom prst="rect">
            <a:avLst/>
          </a:prstGeom>
        </p:spPr>
      </p:pic>
      <p:pic>
        <p:nvPicPr>
          <p:cNvPr id="13" name="Picture 12">
            <a:extLst>
              <a:ext uri="{FF2B5EF4-FFF2-40B4-BE49-F238E27FC236}">
                <a16:creationId xmlns:a16="http://schemas.microsoft.com/office/drawing/2014/main" id="{270137FE-A9DD-443C-84F2-C119168F631B}"/>
              </a:ext>
            </a:extLst>
          </p:cNvPr>
          <p:cNvPicPr>
            <a:picLocks noChangeAspect="1"/>
          </p:cNvPicPr>
          <p:nvPr/>
        </p:nvPicPr>
        <p:blipFill rotWithShape="1">
          <a:blip r:embed="rId3"/>
          <a:srcRect l="52624" t="60927" r="10492" b="13489"/>
          <a:stretch/>
        </p:blipFill>
        <p:spPr>
          <a:xfrm>
            <a:off x="8301111" y="910464"/>
            <a:ext cx="3362178" cy="1237957"/>
          </a:xfrm>
          <a:prstGeom prst="rect">
            <a:avLst/>
          </a:prstGeom>
        </p:spPr>
      </p:pic>
      <p:sp>
        <p:nvSpPr>
          <p:cNvPr id="14" name="Oval 13">
            <a:extLst>
              <a:ext uri="{FF2B5EF4-FFF2-40B4-BE49-F238E27FC236}">
                <a16:creationId xmlns:a16="http://schemas.microsoft.com/office/drawing/2014/main" id="{91570D5C-2929-4BFD-8CCD-EB19DF50A3B7}"/>
              </a:ext>
            </a:extLst>
          </p:cNvPr>
          <p:cNvSpPr/>
          <p:nvPr/>
        </p:nvSpPr>
        <p:spPr>
          <a:xfrm>
            <a:off x="7026302" y="2000709"/>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Oval 35">
            <a:extLst>
              <a:ext uri="{FF2B5EF4-FFF2-40B4-BE49-F238E27FC236}">
                <a16:creationId xmlns:a16="http://schemas.microsoft.com/office/drawing/2014/main" id="{3A12C43E-08BF-4829-B29B-FF5BA381204B}"/>
              </a:ext>
            </a:extLst>
          </p:cNvPr>
          <p:cNvSpPr/>
          <p:nvPr/>
        </p:nvSpPr>
        <p:spPr>
          <a:xfrm>
            <a:off x="3050290" y="4236322"/>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6FFB959A-C6AE-4322-A33E-ABC4609EFC85}"/>
              </a:ext>
            </a:extLst>
          </p:cNvPr>
          <p:cNvSpPr txBox="1"/>
          <p:nvPr/>
        </p:nvSpPr>
        <p:spPr>
          <a:xfrm>
            <a:off x="481263" y="2781886"/>
            <a:ext cx="3510089" cy="1477328"/>
          </a:xfrm>
          <a:prstGeom prst="rect">
            <a:avLst/>
          </a:prstGeom>
          <a:noFill/>
        </p:spPr>
        <p:txBody>
          <a:bodyPr wrap="square" rtlCol="0">
            <a:spAutoFit/>
          </a:bodyPr>
          <a:lstStyle/>
          <a:p>
            <a:pPr marL="285750" indent="-285750">
              <a:buFont typeface="Arial" panose="020B0604020202020204" pitchFamily="34" charset="0"/>
              <a:buChar char="•"/>
            </a:pPr>
            <a:r>
              <a:rPr lang="en-CA" dirty="0"/>
              <a:t>Most Important Fishery in British Columbia </a:t>
            </a:r>
          </a:p>
          <a:p>
            <a:pPr marL="285750" indent="-285750">
              <a:buFont typeface="Arial" panose="020B0604020202020204" pitchFamily="34" charset="0"/>
              <a:buChar char="•"/>
            </a:pPr>
            <a:r>
              <a:rPr lang="en-CA" dirty="0"/>
              <a:t>In decline for many years</a:t>
            </a:r>
          </a:p>
          <a:p>
            <a:pPr marL="285750" indent="-285750">
              <a:buFont typeface="Arial" panose="020B0604020202020204" pitchFamily="34" charset="0"/>
              <a:buChar char="•"/>
            </a:pPr>
            <a:r>
              <a:rPr lang="en-CA" dirty="0"/>
              <a:t>26 million dollar Federal inquiry into their decline</a:t>
            </a:r>
          </a:p>
        </p:txBody>
      </p:sp>
      <p:sp>
        <p:nvSpPr>
          <p:cNvPr id="23" name="TextBox 22">
            <a:extLst>
              <a:ext uri="{FF2B5EF4-FFF2-40B4-BE49-F238E27FC236}">
                <a16:creationId xmlns:a16="http://schemas.microsoft.com/office/drawing/2014/main" id="{358B3E28-6A65-43AC-B08D-351F170E828B}"/>
              </a:ext>
            </a:extLst>
          </p:cNvPr>
          <p:cNvSpPr txBox="1"/>
          <p:nvPr/>
        </p:nvSpPr>
        <p:spPr>
          <a:xfrm>
            <a:off x="6546066" y="2781886"/>
            <a:ext cx="3510089" cy="2031325"/>
          </a:xfrm>
          <a:prstGeom prst="rect">
            <a:avLst/>
          </a:prstGeom>
          <a:noFill/>
        </p:spPr>
        <p:txBody>
          <a:bodyPr wrap="square" rtlCol="0">
            <a:spAutoFit/>
          </a:bodyPr>
          <a:lstStyle/>
          <a:p>
            <a:pPr marL="285750" indent="-285750">
              <a:buFont typeface="Arial" panose="020B0604020202020204" pitchFamily="34" charset="0"/>
              <a:buChar char="•"/>
            </a:pPr>
            <a:r>
              <a:rPr lang="en-CA" dirty="0"/>
              <a:t>Pinks are another of Canada’s biggest salmon Fisheries</a:t>
            </a:r>
          </a:p>
          <a:p>
            <a:pPr marL="285750" indent="-285750">
              <a:buFont typeface="Arial" panose="020B0604020202020204" pitchFamily="34" charset="0"/>
              <a:buChar char="•"/>
            </a:pPr>
            <a:r>
              <a:rPr lang="en-CA" dirty="0"/>
              <a:t>Chum &amp; pink school together</a:t>
            </a:r>
          </a:p>
          <a:p>
            <a:pPr marL="285750" indent="-285750">
              <a:buFont typeface="Arial" panose="020B0604020202020204" pitchFamily="34" charset="0"/>
              <a:buChar char="•"/>
            </a:pPr>
            <a:r>
              <a:rPr lang="en-CA" dirty="0"/>
              <a:t>Both leave freshwater environments at small sizes </a:t>
            </a:r>
          </a:p>
          <a:p>
            <a:pPr marL="285750" indent="-285750">
              <a:buFont typeface="Arial" panose="020B0604020202020204" pitchFamily="34" charset="0"/>
              <a:buChar char="•"/>
            </a:pPr>
            <a:endParaRPr lang="en-CA" dirty="0"/>
          </a:p>
        </p:txBody>
      </p:sp>
      <p:sp>
        <p:nvSpPr>
          <p:cNvPr id="3" name="Arrow: Up 2">
            <a:extLst>
              <a:ext uri="{FF2B5EF4-FFF2-40B4-BE49-F238E27FC236}">
                <a16:creationId xmlns:a16="http://schemas.microsoft.com/office/drawing/2014/main" id="{F3A18778-5927-452A-BBB1-5AECD59DF248}"/>
              </a:ext>
            </a:extLst>
          </p:cNvPr>
          <p:cNvSpPr/>
          <p:nvPr/>
        </p:nvSpPr>
        <p:spPr>
          <a:xfrm>
            <a:off x="1801850" y="2134354"/>
            <a:ext cx="379234" cy="485754"/>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Arrow: Up 23">
            <a:extLst>
              <a:ext uri="{FF2B5EF4-FFF2-40B4-BE49-F238E27FC236}">
                <a16:creationId xmlns:a16="http://schemas.microsoft.com/office/drawing/2014/main" id="{714346AD-F660-430D-8F19-8DAA56770F45}"/>
              </a:ext>
            </a:extLst>
          </p:cNvPr>
          <p:cNvSpPr/>
          <p:nvPr/>
        </p:nvSpPr>
        <p:spPr>
          <a:xfrm rot="19354537">
            <a:off x="7006733" y="2213659"/>
            <a:ext cx="379234" cy="485754"/>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Arrow: Up 24">
            <a:extLst>
              <a:ext uri="{FF2B5EF4-FFF2-40B4-BE49-F238E27FC236}">
                <a16:creationId xmlns:a16="http://schemas.microsoft.com/office/drawing/2014/main" id="{79DE5AD2-973D-4A27-8AD1-24059D155747}"/>
              </a:ext>
            </a:extLst>
          </p:cNvPr>
          <p:cNvSpPr/>
          <p:nvPr/>
        </p:nvSpPr>
        <p:spPr>
          <a:xfrm rot="2539976">
            <a:off x="8940587" y="2197721"/>
            <a:ext cx="379234" cy="485754"/>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30184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8C33E9-E692-43B0-972C-A1925504EE15}"/>
              </a:ext>
            </a:extLst>
          </p:cNvPr>
          <p:cNvSpPr>
            <a:spLocks noGrp="1"/>
          </p:cNvSpPr>
          <p:nvPr>
            <p:ph type="sldNum" sz="quarter" idx="12"/>
          </p:nvPr>
        </p:nvSpPr>
        <p:spPr/>
        <p:txBody>
          <a:bodyPr/>
          <a:lstStyle/>
          <a:p>
            <a:fld id="{A6001858-CA9E-4BA5-8B41-ABF8F1B6AB44}" type="slidenum">
              <a:rPr lang="en-CA" smtClean="0"/>
              <a:t>7</a:t>
            </a:fld>
            <a:endParaRPr lang="en-CA"/>
          </a:p>
        </p:txBody>
      </p:sp>
      <p:sp>
        <p:nvSpPr>
          <p:cNvPr id="5" name="TextBox 4">
            <a:extLst>
              <a:ext uri="{FF2B5EF4-FFF2-40B4-BE49-F238E27FC236}">
                <a16:creationId xmlns:a16="http://schemas.microsoft.com/office/drawing/2014/main" id="{C16C33C4-5A30-4C97-910C-124BB8F8CC5E}"/>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Study System                              </a:t>
            </a:r>
            <a:r>
              <a:rPr lang="en-CA" sz="1200" dirty="0">
                <a:solidFill>
                  <a:srgbClr val="FF0000"/>
                </a:solidFill>
                <a:latin typeface="Helvetica" panose="020B0604020202020204" pitchFamily="34" charset="0"/>
                <a:cs typeface="Helvetica" panose="020B0604020202020204" pitchFamily="34" charset="0"/>
              </a:rPr>
              <a:t>Importance of Lice Parasitism                             </a:t>
            </a:r>
            <a:r>
              <a:rPr lang="en-CA" sz="1200" dirty="0">
                <a:solidFill>
                  <a:schemeClr val="bg1">
                    <a:lumMod val="65000"/>
                  </a:schemeClr>
                </a:solidFill>
                <a:latin typeface="Helvetica" panose="020B0604020202020204" pitchFamily="34" charset="0"/>
                <a:cs typeface="Helvetica" panose="020B0604020202020204" pitchFamily="34" charset="0"/>
              </a:rPr>
              <a:t>Methods                          Initial Results                           Next Steps </a:t>
            </a:r>
          </a:p>
        </p:txBody>
      </p:sp>
      <p:pic>
        <p:nvPicPr>
          <p:cNvPr id="7" name="Picture 6">
            <a:extLst>
              <a:ext uri="{FF2B5EF4-FFF2-40B4-BE49-F238E27FC236}">
                <a16:creationId xmlns:a16="http://schemas.microsoft.com/office/drawing/2014/main" id="{3C474147-2B55-45DC-965E-F6CF77E6E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521777"/>
            <a:ext cx="6096000" cy="5834573"/>
          </a:xfrm>
          <a:prstGeom prst="rect">
            <a:avLst/>
          </a:prstGeom>
        </p:spPr>
      </p:pic>
      <p:pic>
        <p:nvPicPr>
          <p:cNvPr id="9" name="Picture 8">
            <a:extLst>
              <a:ext uri="{FF2B5EF4-FFF2-40B4-BE49-F238E27FC236}">
                <a16:creationId xmlns:a16="http://schemas.microsoft.com/office/drawing/2014/main" id="{0760498D-C735-47F0-AE92-6DEF16DBC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638" y="694689"/>
            <a:ext cx="3824780" cy="2734311"/>
          </a:xfrm>
          <a:prstGeom prst="rect">
            <a:avLst/>
          </a:prstGeom>
        </p:spPr>
      </p:pic>
      <p:sp>
        <p:nvSpPr>
          <p:cNvPr id="10" name="TextBox 9">
            <a:extLst>
              <a:ext uri="{FF2B5EF4-FFF2-40B4-BE49-F238E27FC236}">
                <a16:creationId xmlns:a16="http://schemas.microsoft.com/office/drawing/2014/main" id="{FF2BC227-6935-4353-AB68-05048A7C7560}"/>
              </a:ext>
            </a:extLst>
          </p:cNvPr>
          <p:cNvSpPr txBox="1"/>
          <p:nvPr/>
        </p:nvSpPr>
        <p:spPr>
          <a:xfrm>
            <a:off x="3312138" y="3429000"/>
            <a:ext cx="1353256" cy="246221"/>
          </a:xfrm>
          <a:prstGeom prst="rect">
            <a:avLst/>
          </a:prstGeom>
          <a:noFill/>
        </p:spPr>
        <p:txBody>
          <a:bodyPr wrap="none" rtlCol="0">
            <a:spAutoFit/>
          </a:bodyPr>
          <a:lstStyle/>
          <a:p>
            <a:r>
              <a:rPr lang="en-CA" sz="1000" dirty="0"/>
              <a:t>(</a:t>
            </a:r>
            <a:r>
              <a:rPr lang="en-CA" sz="1000" dirty="0" err="1"/>
              <a:t>Brauner</a:t>
            </a:r>
            <a:r>
              <a:rPr lang="en-CA" sz="1000" dirty="0"/>
              <a:t> et al. 2012)</a:t>
            </a:r>
          </a:p>
        </p:txBody>
      </p:sp>
      <p:sp>
        <p:nvSpPr>
          <p:cNvPr id="11" name="TextBox 10">
            <a:extLst>
              <a:ext uri="{FF2B5EF4-FFF2-40B4-BE49-F238E27FC236}">
                <a16:creationId xmlns:a16="http://schemas.microsoft.com/office/drawing/2014/main" id="{97F5E9C5-4FA1-426A-8874-E4A0603E958C}"/>
              </a:ext>
            </a:extLst>
          </p:cNvPr>
          <p:cNvSpPr txBox="1"/>
          <p:nvPr/>
        </p:nvSpPr>
        <p:spPr>
          <a:xfrm>
            <a:off x="10803478" y="6233239"/>
            <a:ext cx="1388522" cy="246221"/>
          </a:xfrm>
          <a:prstGeom prst="rect">
            <a:avLst/>
          </a:prstGeom>
          <a:noFill/>
        </p:spPr>
        <p:txBody>
          <a:bodyPr wrap="none" rtlCol="0">
            <a:spAutoFit/>
          </a:bodyPr>
          <a:lstStyle/>
          <a:p>
            <a:r>
              <a:rPr lang="en-CA" sz="1000" dirty="0"/>
              <a:t>(Peacock et al. 2015)</a:t>
            </a:r>
          </a:p>
        </p:txBody>
      </p:sp>
      <p:pic>
        <p:nvPicPr>
          <p:cNvPr id="13" name="Picture 12">
            <a:extLst>
              <a:ext uri="{FF2B5EF4-FFF2-40B4-BE49-F238E27FC236}">
                <a16:creationId xmlns:a16="http://schemas.microsoft.com/office/drawing/2014/main" id="{7A106E6C-370E-4E95-84C0-F8246F042F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188" y="3846634"/>
            <a:ext cx="4115374" cy="2791215"/>
          </a:xfrm>
          <a:prstGeom prst="rect">
            <a:avLst/>
          </a:prstGeom>
        </p:spPr>
      </p:pic>
      <p:sp>
        <p:nvSpPr>
          <p:cNvPr id="14" name="TextBox 13">
            <a:extLst>
              <a:ext uri="{FF2B5EF4-FFF2-40B4-BE49-F238E27FC236}">
                <a16:creationId xmlns:a16="http://schemas.microsoft.com/office/drawing/2014/main" id="{5B9D086B-AF84-4BA8-9DB8-2727E99C5FB3}"/>
              </a:ext>
            </a:extLst>
          </p:cNvPr>
          <p:cNvSpPr txBox="1"/>
          <p:nvPr/>
        </p:nvSpPr>
        <p:spPr>
          <a:xfrm>
            <a:off x="3312138" y="6535329"/>
            <a:ext cx="1388522" cy="246221"/>
          </a:xfrm>
          <a:prstGeom prst="rect">
            <a:avLst/>
          </a:prstGeom>
          <a:noFill/>
        </p:spPr>
        <p:txBody>
          <a:bodyPr wrap="none" rtlCol="0">
            <a:spAutoFit/>
          </a:bodyPr>
          <a:lstStyle/>
          <a:p>
            <a:r>
              <a:rPr lang="en-CA" sz="1000" dirty="0"/>
              <a:t>(Peacock et al. 2013)</a:t>
            </a:r>
          </a:p>
        </p:txBody>
      </p:sp>
    </p:spTree>
    <p:extLst>
      <p:ext uri="{BB962C8B-B14F-4D97-AF65-F5344CB8AC3E}">
        <p14:creationId xmlns:p14="http://schemas.microsoft.com/office/powerpoint/2010/main" val="2794048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FAC8D5-667D-438E-A3B5-3D29748B88D2}"/>
              </a:ext>
            </a:extLst>
          </p:cNvPr>
          <p:cNvSpPr>
            <a:spLocks noGrp="1"/>
          </p:cNvSpPr>
          <p:nvPr>
            <p:ph type="sldNum" sz="quarter" idx="12"/>
          </p:nvPr>
        </p:nvSpPr>
        <p:spPr/>
        <p:txBody>
          <a:bodyPr/>
          <a:lstStyle/>
          <a:p>
            <a:fld id="{A6001858-CA9E-4BA5-8B41-ABF8F1B6AB44}" type="slidenum">
              <a:rPr lang="en-CA" smtClean="0"/>
              <a:t>8</a:t>
            </a:fld>
            <a:endParaRPr lang="en-CA"/>
          </a:p>
        </p:txBody>
      </p:sp>
      <p:sp>
        <p:nvSpPr>
          <p:cNvPr id="6" name="TextBox 5">
            <a:extLst>
              <a:ext uri="{FF2B5EF4-FFF2-40B4-BE49-F238E27FC236}">
                <a16:creationId xmlns:a16="http://schemas.microsoft.com/office/drawing/2014/main" id="{57BDBFC3-831D-4812-828B-BB21C3204A20}"/>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Study System                              </a:t>
            </a:r>
            <a:r>
              <a:rPr lang="en-CA" sz="1200" dirty="0">
                <a:solidFill>
                  <a:srgbClr val="FF0000"/>
                </a:solidFill>
                <a:latin typeface="Helvetica" panose="020B0604020202020204" pitchFamily="34" charset="0"/>
                <a:cs typeface="Helvetica" panose="020B0604020202020204" pitchFamily="34" charset="0"/>
              </a:rPr>
              <a:t>Importance of Lice Parasitism                             </a:t>
            </a:r>
            <a:r>
              <a:rPr lang="en-CA" sz="1200" dirty="0">
                <a:solidFill>
                  <a:schemeClr val="bg1">
                    <a:lumMod val="65000"/>
                  </a:schemeClr>
                </a:solidFill>
                <a:latin typeface="Helvetica" panose="020B0604020202020204" pitchFamily="34" charset="0"/>
                <a:cs typeface="Helvetica" panose="020B0604020202020204" pitchFamily="34" charset="0"/>
              </a:rPr>
              <a:t>Methods                          Initial Results                           Next Steps </a:t>
            </a:r>
          </a:p>
        </p:txBody>
      </p:sp>
      <p:pic>
        <p:nvPicPr>
          <p:cNvPr id="11" name="Picture 10">
            <a:extLst>
              <a:ext uri="{FF2B5EF4-FFF2-40B4-BE49-F238E27FC236}">
                <a16:creationId xmlns:a16="http://schemas.microsoft.com/office/drawing/2014/main" id="{C14E83EF-6328-41AC-B96F-447BEE53AD02}"/>
              </a:ext>
            </a:extLst>
          </p:cNvPr>
          <p:cNvPicPr>
            <a:picLocks noChangeAspect="1"/>
          </p:cNvPicPr>
          <p:nvPr/>
        </p:nvPicPr>
        <p:blipFill rotWithShape="1">
          <a:blip r:embed="rId3"/>
          <a:srcRect l="-208" t="32919" r="56842" b="38589"/>
          <a:stretch/>
        </p:blipFill>
        <p:spPr>
          <a:xfrm>
            <a:off x="4119489" y="769787"/>
            <a:ext cx="3953021" cy="1378634"/>
          </a:xfrm>
          <a:prstGeom prst="rect">
            <a:avLst/>
          </a:prstGeom>
        </p:spPr>
      </p:pic>
      <p:pic>
        <p:nvPicPr>
          <p:cNvPr id="12" name="Picture 11">
            <a:extLst>
              <a:ext uri="{FF2B5EF4-FFF2-40B4-BE49-F238E27FC236}">
                <a16:creationId xmlns:a16="http://schemas.microsoft.com/office/drawing/2014/main" id="{49738187-71FA-4D07-8A9E-F89C32BB8FB0}"/>
              </a:ext>
            </a:extLst>
          </p:cNvPr>
          <p:cNvPicPr>
            <a:picLocks noChangeAspect="1"/>
          </p:cNvPicPr>
          <p:nvPr/>
        </p:nvPicPr>
        <p:blipFill rotWithShape="1">
          <a:blip r:embed="rId3"/>
          <a:srcRect l="54450" t="34712" r="4961" b="39703"/>
          <a:stretch/>
        </p:blipFill>
        <p:spPr>
          <a:xfrm>
            <a:off x="291548" y="924531"/>
            <a:ext cx="3699804" cy="1237957"/>
          </a:xfrm>
          <a:prstGeom prst="rect">
            <a:avLst/>
          </a:prstGeom>
        </p:spPr>
      </p:pic>
      <p:pic>
        <p:nvPicPr>
          <p:cNvPr id="13" name="Picture 12">
            <a:extLst>
              <a:ext uri="{FF2B5EF4-FFF2-40B4-BE49-F238E27FC236}">
                <a16:creationId xmlns:a16="http://schemas.microsoft.com/office/drawing/2014/main" id="{270137FE-A9DD-443C-84F2-C119168F631B}"/>
              </a:ext>
            </a:extLst>
          </p:cNvPr>
          <p:cNvPicPr>
            <a:picLocks noChangeAspect="1"/>
          </p:cNvPicPr>
          <p:nvPr/>
        </p:nvPicPr>
        <p:blipFill rotWithShape="1">
          <a:blip r:embed="rId3"/>
          <a:srcRect l="52624" t="60927" r="10492" b="13489"/>
          <a:stretch/>
        </p:blipFill>
        <p:spPr>
          <a:xfrm>
            <a:off x="8301111" y="910464"/>
            <a:ext cx="3362178" cy="1237957"/>
          </a:xfrm>
          <a:prstGeom prst="rect">
            <a:avLst/>
          </a:prstGeom>
        </p:spPr>
      </p:pic>
      <p:sp>
        <p:nvSpPr>
          <p:cNvPr id="14" name="Oval 13">
            <a:extLst>
              <a:ext uri="{FF2B5EF4-FFF2-40B4-BE49-F238E27FC236}">
                <a16:creationId xmlns:a16="http://schemas.microsoft.com/office/drawing/2014/main" id="{91570D5C-2929-4BFD-8CCD-EB19DF50A3B7}"/>
              </a:ext>
            </a:extLst>
          </p:cNvPr>
          <p:cNvSpPr/>
          <p:nvPr/>
        </p:nvSpPr>
        <p:spPr>
          <a:xfrm>
            <a:off x="7026302" y="2000709"/>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10C4BEF9-F2C7-4E99-80C5-B618F452A2CC}"/>
              </a:ext>
            </a:extLst>
          </p:cNvPr>
          <p:cNvSpPr txBox="1"/>
          <p:nvPr/>
        </p:nvSpPr>
        <p:spPr>
          <a:xfrm>
            <a:off x="3158323" y="6424605"/>
            <a:ext cx="1351652" cy="369332"/>
          </a:xfrm>
          <a:prstGeom prst="rect">
            <a:avLst/>
          </a:prstGeom>
          <a:noFill/>
        </p:spPr>
        <p:txBody>
          <a:bodyPr wrap="none" rtlCol="0">
            <a:spAutoFit/>
          </a:bodyPr>
          <a:lstStyle/>
          <a:p>
            <a:r>
              <a:rPr lang="en-CA" i="1" dirty="0"/>
              <a:t>L. </a:t>
            </a:r>
            <a:r>
              <a:rPr lang="en-CA" i="1" dirty="0" err="1"/>
              <a:t>salmonis</a:t>
            </a:r>
            <a:endParaRPr lang="en-CA" i="1" dirty="0"/>
          </a:p>
        </p:txBody>
      </p:sp>
      <p:sp>
        <p:nvSpPr>
          <p:cNvPr id="18" name="TextBox 17">
            <a:extLst>
              <a:ext uri="{FF2B5EF4-FFF2-40B4-BE49-F238E27FC236}">
                <a16:creationId xmlns:a16="http://schemas.microsoft.com/office/drawing/2014/main" id="{CDF0F550-7A30-4062-887D-D268D6A20085}"/>
              </a:ext>
            </a:extLst>
          </p:cNvPr>
          <p:cNvSpPr txBox="1"/>
          <p:nvPr/>
        </p:nvSpPr>
        <p:spPr>
          <a:xfrm>
            <a:off x="7683340" y="6452997"/>
            <a:ext cx="1390124" cy="369332"/>
          </a:xfrm>
          <a:prstGeom prst="rect">
            <a:avLst/>
          </a:prstGeom>
          <a:noFill/>
        </p:spPr>
        <p:txBody>
          <a:bodyPr wrap="none" rtlCol="0">
            <a:spAutoFit/>
          </a:bodyPr>
          <a:lstStyle/>
          <a:p>
            <a:r>
              <a:rPr lang="en-CA" i="1" dirty="0"/>
              <a:t>C. </a:t>
            </a:r>
            <a:r>
              <a:rPr lang="en-CA" i="1" dirty="0" err="1"/>
              <a:t>clemensi</a:t>
            </a:r>
            <a:endParaRPr lang="en-CA" i="1" dirty="0"/>
          </a:p>
        </p:txBody>
      </p:sp>
      <p:cxnSp>
        <p:nvCxnSpPr>
          <p:cNvPr id="20" name="Straight Arrow Connector 19">
            <a:extLst>
              <a:ext uri="{FF2B5EF4-FFF2-40B4-BE49-F238E27FC236}">
                <a16:creationId xmlns:a16="http://schemas.microsoft.com/office/drawing/2014/main" id="{FE203801-C827-40CE-A5EB-3B823B744DC3}"/>
              </a:ext>
            </a:extLst>
          </p:cNvPr>
          <p:cNvCxnSpPr/>
          <p:nvPr/>
        </p:nvCxnSpPr>
        <p:spPr>
          <a:xfrm flipH="1" flipV="1">
            <a:off x="2504157" y="2324266"/>
            <a:ext cx="1025192" cy="204656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15B76E78-4FBC-4A73-9757-31435532AB42}"/>
              </a:ext>
            </a:extLst>
          </p:cNvPr>
          <p:cNvCxnSpPr>
            <a:cxnSpLocks/>
          </p:cNvCxnSpPr>
          <p:nvPr/>
        </p:nvCxnSpPr>
        <p:spPr>
          <a:xfrm flipV="1">
            <a:off x="4632085" y="2324266"/>
            <a:ext cx="4219307" cy="2128017"/>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3A6C2FE1-8374-4AB8-AFE6-47597C98D4E3}"/>
              </a:ext>
            </a:extLst>
          </p:cNvPr>
          <p:cNvCxnSpPr>
            <a:cxnSpLocks/>
          </p:cNvCxnSpPr>
          <p:nvPr/>
        </p:nvCxnSpPr>
        <p:spPr>
          <a:xfrm flipV="1">
            <a:off x="3834149" y="2324267"/>
            <a:ext cx="2261850" cy="2046565"/>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5E68711-8080-4DEC-9B18-2B02FC01E32F}"/>
              </a:ext>
            </a:extLst>
          </p:cNvPr>
          <p:cNvCxnSpPr>
            <a:cxnSpLocks/>
          </p:cNvCxnSpPr>
          <p:nvPr/>
        </p:nvCxnSpPr>
        <p:spPr>
          <a:xfrm flipH="1" flipV="1">
            <a:off x="2903847" y="2239492"/>
            <a:ext cx="4699230" cy="2212791"/>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2AF09E29-56DE-466E-BA8B-3EA19B681AB7}"/>
              </a:ext>
            </a:extLst>
          </p:cNvPr>
          <p:cNvCxnSpPr>
            <a:cxnSpLocks/>
          </p:cNvCxnSpPr>
          <p:nvPr/>
        </p:nvCxnSpPr>
        <p:spPr>
          <a:xfrm flipH="1" flipV="1">
            <a:off x="6400799" y="2314646"/>
            <a:ext cx="1900312" cy="2056187"/>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4CCE2037-8288-49D0-8C1E-0D48A93A9FDE}"/>
              </a:ext>
            </a:extLst>
          </p:cNvPr>
          <p:cNvCxnSpPr>
            <a:cxnSpLocks/>
          </p:cNvCxnSpPr>
          <p:nvPr/>
        </p:nvCxnSpPr>
        <p:spPr>
          <a:xfrm flipV="1">
            <a:off x="8851392" y="2233195"/>
            <a:ext cx="969264" cy="2168558"/>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38" name="Picture 37">
            <a:extLst>
              <a:ext uri="{FF2B5EF4-FFF2-40B4-BE49-F238E27FC236}">
                <a16:creationId xmlns:a16="http://schemas.microsoft.com/office/drawing/2014/main" id="{8244C54F-EAC6-4607-893C-DE17758E6534}"/>
              </a:ext>
            </a:extLst>
          </p:cNvPr>
          <p:cNvPicPr>
            <a:picLocks noChangeAspect="1"/>
          </p:cNvPicPr>
          <p:nvPr/>
        </p:nvPicPr>
        <p:blipFill rotWithShape="1">
          <a:blip r:embed="rId4"/>
          <a:srcRect l="40981"/>
          <a:stretch/>
        </p:blipFill>
        <p:spPr>
          <a:xfrm>
            <a:off x="3506956" y="4537057"/>
            <a:ext cx="830647" cy="2011891"/>
          </a:xfrm>
          <a:prstGeom prst="rect">
            <a:avLst/>
          </a:prstGeom>
        </p:spPr>
      </p:pic>
      <p:pic>
        <p:nvPicPr>
          <p:cNvPr id="37" name="Picture 36">
            <a:extLst>
              <a:ext uri="{FF2B5EF4-FFF2-40B4-BE49-F238E27FC236}">
                <a16:creationId xmlns:a16="http://schemas.microsoft.com/office/drawing/2014/main" id="{3C4056DB-DB4A-47AE-A734-1947199A05AA}"/>
              </a:ext>
            </a:extLst>
          </p:cNvPr>
          <p:cNvPicPr>
            <a:picLocks noChangeAspect="1"/>
          </p:cNvPicPr>
          <p:nvPr/>
        </p:nvPicPr>
        <p:blipFill>
          <a:blip r:embed="rId5"/>
          <a:stretch>
            <a:fillRect/>
          </a:stretch>
        </p:blipFill>
        <p:spPr>
          <a:xfrm>
            <a:off x="8050602" y="4445987"/>
            <a:ext cx="974057" cy="1480871"/>
          </a:xfrm>
          <a:prstGeom prst="rect">
            <a:avLst/>
          </a:prstGeom>
        </p:spPr>
      </p:pic>
      <p:sp>
        <p:nvSpPr>
          <p:cNvPr id="36" name="Oval 35">
            <a:extLst>
              <a:ext uri="{FF2B5EF4-FFF2-40B4-BE49-F238E27FC236}">
                <a16:creationId xmlns:a16="http://schemas.microsoft.com/office/drawing/2014/main" id="{3A12C43E-08BF-4829-B29B-FF5BA381204B}"/>
              </a:ext>
            </a:extLst>
          </p:cNvPr>
          <p:cNvSpPr/>
          <p:nvPr/>
        </p:nvSpPr>
        <p:spPr>
          <a:xfrm>
            <a:off x="3050290" y="4347162"/>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D5938F11-04B9-4893-A515-7B9C03ED5411}"/>
              </a:ext>
            </a:extLst>
          </p:cNvPr>
          <p:cNvSpPr txBox="1"/>
          <p:nvPr/>
        </p:nvSpPr>
        <p:spPr>
          <a:xfrm>
            <a:off x="2234643" y="2716397"/>
            <a:ext cx="312906" cy="369332"/>
          </a:xfrm>
          <a:prstGeom prst="rect">
            <a:avLst/>
          </a:prstGeom>
          <a:noFill/>
        </p:spPr>
        <p:txBody>
          <a:bodyPr wrap="none" rtlCol="0">
            <a:spAutoFit/>
          </a:bodyPr>
          <a:lstStyle/>
          <a:p>
            <a:r>
              <a:rPr lang="en-CA" dirty="0"/>
              <a:t>?</a:t>
            </a:r>
          </a:p>
        </p:txBody>
      </p:sp>
      <p:sp>
        <p:nvSpPr>
          <p:cNvPr id="24" name="TextBox 23">
            <a:extLst>
              <a:ext uri="{FF2B5EF4-FFF2-40B4-BE49-F238E27FC236}">
                <a16:creationId xmlns:a16="http://schemas.microsoft.com/office/drawing/2014/main" id="{B4A7AA14-D604-48AA-BD60-39B4909FF2D1}"/>
              </a:ext>
            </a:extLst>
          </p:cNvPr>
          <p:cNvSpPr txBox="1"/>
          <p:nvPr/>
        </p:nvSpPr>
        <p:spPr>
          <a:xfrm>
            <a:off x="3616133" y="2165015"/>
            <a:ext cx="312906" cy="369332"/>
          </a:xfrm>
          <a:prstGeom prst="rect">
            <a:avLst/>
          </a:prstGeom>
          <a:noFill/>
        </p:spPr>
        <p:txBody>
          <a:bodyPr wrap="none" rtlCol="0">
            <a:spAutoFit/>
          </a:bodyPr>
          <a:lstStyle/>
          <a:p>
            <a:r>
              <a:rPr lang="en-CA" dirty="0"/>
              <a:t>?</a:t>
            </a:r>
          </a:p>
        </p:txBody>
      </p:sp>
      <p:sp>
        <p:nvSpPr>
          <p:cNvPr id="25" name="TextBox 24">
            <a:extLst>
              <a:ext uri="{FF2B5EF4-FFF2-40B4-BE49-F238E27FC236}">
                <a16:creationId xmlns:a16="http://schemas.microsoft.com/office/drawing/2014/main" id="{9322CDD3-4407-44C9-A7E5-32154A21D5EB}"/>
              </a:ext>
            </a:extLst>
          </p:cNvPr>
          <p:cNvSpPr txBox="1"/>
          <p:nvPr/>
        </p:nvSpPr>
        <p:spPr>
          <a:xfrm>
            <a:off x="5639583" y="2641209"/>
            <a:ext cx="312906" cy="369332"/>
          </a:xfrm>
          <a:prstGeom prst="rect">
            <a:avLst/>
          </a:prstGeom>
          <a:noFill/>
        </p:spPr>
        <p:txBody>
          <a:bodyPr wrap="none" rtlCol="0">
            <a:spAutoFit/>
          </a:bodyPr>
          <a:lstStyle/>
          <a:p>
            <a:r>
              <a:rPr lang="en-CA" dirty="0"/>
              <a:t>?</a:t>
            </a:r>
          </a:p>
        </p:txBody>
      </p:sp>
      <p:sp>
        <p:nvSpPr>
          <p:cNvPr id="27" name="TextBox 26">
            <a:extLst>
              <a:ext uri="{FF2B5EF4-FFF2-40B4-BE49-F238E27FC236}">
                <a16:creationId xmlns:a16="http://schemas.microsoft.com/office/drawing/2014/main" id="{9C0A6D0A-EEE5-4ECB-8A68-E465111BD427}"/>
              </a:ext>
            </a:extLst>
          </p:cNvPr>
          <p:cNvSpPr txBox="1"/>
          <p:nvPr/>
        </p:nvSpPr>
        <p:spPr>
          <a:xfrm>
            <a:off x="8244560" y="2654903"/>
            <a:ext cx="312906" cy="369332"/>
          </a:xfrm>
          <a:prstGeom prst="rect">
            <a:avLst/>
          </a:prstGeom>
          <a:noFill/>
        </p:spPr>
        <p:txBody>
          <a:bodyPr wrap="none" rtlCol="0">
            <a:spAutoFit/>
          </a:bodyPr>
          <a:lstStyle/>
          <a:p>
            <a:r>
              <a:rPr lang="en-CA" dirty="0"/>
              <a:t>?</a:t>
            </a:r>
          </a:p>
        </p:txBody>
      </p:sp>
      <p:sp>
        <p:nvSpPr>
          <p:cNvPr id="28" name="TextBox 27">
            <a:extLst>
              <a:ext uri="{FF2B5EF4-FFF2-40B4-BE49-F238E27FC236}">
                <a16:creationId xmlns:a16="http://schemas.microsoft.com/office/drawing/2014/main" id="{D6ADA1DF-B6EA-4572-91C2-05BD1A3FB0AE}"/>
              </a:ext>
            </a:extLst>
          </p:cNvPr>
          <p:cNvSpPr txBox="1"/>
          <p:nvPr/>
        </p:nvSpPr>
        <p:spPr>
          <a:xfrm>
            <a:off x="6944566" y="2531731"/>
            <a:ext cx="312906" cy="369332"/>
          </a:xfrm>
          <a:prstGeom prst="rect">
            <a:avLst/>
          </a:prstGeom>
          <a:noFill/>
        </p:spPr>
        <p:txBody>
          <a:bodyPr wrap="none" rtlCol="0">
            <a:spAutoFit/>
          </a:bodyPr>
          <a:lstStyle/>
          <a:p>
            <a:r>
              <a:rPr lang="en-CA" dirty="0"/>
              <a:t>?</a:t>
            </a:r>
          </a:p>
        </p:txBody>
      </p:sp>
      <p:sp>
        <p:nvSpPr>
          <p:cNvPr id="30" name="TextBox 29">
            <a:extLst>
              <a:ext uri="{FF2B5EF4-FFF2-40B4-BE49-F238E27FC236}">
                <a16:creationId xmlns:a16="http://schemas.microsoft.com/office/drawing/2014/main" id="{C8265F99-980D-484C-AD7E-8CAD12782594}"/>
              </a:ext>
            </a:extLst>
          </p:cNvPr>
          <p:cNvSpPr txBox="1"/>
          <p:nvPr/>
        </p:nvSpPr>
        <p:spPr>
          <a:xfrm>
            <a:off x="9699959" y="2716397"/>
            <a:ext cx="312906" cy="369332"/>
          </a:xfrm>
          <a:prstGeom prst="rect">
            <a:avLst/>
          </a:prstGeom>
          <a:noFill/>
        </p:spPr>
        <p:txBody>
          <a:bodyPr wrap="none" rtlCol="0">
            <a:spAutoFit/>
          </a:bodyPr>
          <a:lstStyle/>
          <a:p>
            <a:r>
              <a:rPr lang="en-CA" dirty="0"/>
              <a:t>?</a:t>
            </a:r>
          </a:p>
        </p:txBody>
      </p:sp>
    </p:spTree>
    <p:extLst>
      <p:ext uri="{BB962C8B-B14F-4D97-AF65-F5344CB8AC3E}">
        <p14:creationId xmlns:p14="http://schemas.microsoft.com/office/powerpoint/2010/main" val="194713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FAC8D5-667D-438E-A3B5-3D29748B88D2}"/>
              </a:ext>
            </a:extLst>
          </p:cNvPr>
          <p:cNvSpPr>
            <a:spLocks noGrp="1"/>
          </p:cNvSpPr>
          <p:nvPr>
            <p:ph type="sldNum" sz="quarter" idx="12"/>
          </p:nvPr>
        </p:nvSpPr>
        <p:spPr/>
        <p:txBody>
          <a:bodyPr/>
          <a:lstStyle/>
          <a:p>
            <a:fld id="{A6001858-CA9E-4BA5-8B41-ABF8F1B6AB44}" type="slidenum">
              <a:rPr lang="en-CA" smtClean="0"/>
              <a:t>9</a:t>
            </a:fld>
            <a:endParaRPr lang="en-CA"/>
          </a:p>
        </p:txBody>
      </p:sp>
      <p:sp>
        <p:nvSpPr>
          <p:cNvPr id="6" name="TextBox 5">
            <a:extLst>
              <a:ext uri="{FF2B5EF4-FFF2-40B4-BE49-F238E27FC236}">
                <a16:creationId xmlns:a16="http://schemas.microsoft.com/office/drawing/2014/main" id="{57BDBFC3-831D-4812-828B-BB21C3204A20}"/>
              </a:ext>
            </a:extLst>
          </p:cNvPr>
          <p:cNvSpPr txBox="1"/>
          <p:nvPr/>
        </p:nvSpPr>
        <p:spPr>
          <a:xfrm>
            <a:off x="0" y="0"/>
            <a:ext cx="12399548" cy="276999"/>
          </a:xfrm>
          <a:prstGeom prst="rect">
            <a:avLst/>
          </a:prstGeom>
          <a:noFill/>
        </p:spPr>
        <p:txBody>
          <a:bodyPr wrap="none" rtlCol="0">
            <a:spAutoFit/>
          </a:bodyPr>
          <a:lstStyle/>
          <a:p>
            <a:r>
              <a:rPr lang="en-CA" sz="1200" dirty="0">
                <a:solidFill>
                  <a:schemeClr val="bg1">
                    <a:lumMod val="65000"/>
                  </a:schemeClr>
                </a:solidFill>
                <a:latin typeface="Helvetica" panose="020B0604020202020204" pitchFamily="34" charset="0"/>
                <a:cs typeface="Helvetica" panose="020B0604020202020204" pitchFamily="34" charset="0"/>
              </a:rPr>
              <a:t>Introduction </a:t>
            </a:r>
            <a:r>
              <a:rPr lang="en-CA" sz="1200" dirty="0">
                <a:solidFill>
                  <a:srgbClr val="FF0000"/>
                </a:solidFill>
                <a:latin typeface="Helvetica" panose="020B0604020202020204" pitchFamily="34" charset="0"/>
                <a:cs typeface="Helvetica" panose="020B0604020202020204" pitchFamily="34" charset="0"/>
              </a:rPr>
              <a:t>  </a:t>
            </a:r>
            <a:r>
              <a:rPr lang="en-CA" sz="1200" dirty="0">
                <a:latin typeface="Helvetica" panose="020B0604020202020204" pitchFamily="34" charset="0"/>
                <a:cs typeface="Helvetica" panose="020B0604020202020204" pitchFamily="34" charset="0"/>
              </a:rPr>
              <a:t>                           </a:t>
            </a:r>
            <a:r>
              <a:rPr lang="en-CA" sz="1200" dirty="0">
                <a:solidFill>
                  <a:schemeClr val="bg1">
                    <a:lumMod val="65000"/>
                  </a:schemeClr>
                </a:solidFill>
                <a:latin typeface="Helvetica" panose="020B0604020202020204" pitchFamily="34" charset="0"/>
                <a:cs typeface="Helvetica" panose="020B0604020202020204" pitchFamily="34" charset="0"/>
              </a:rPr>
              <a:t>Study System                              </a:t>
            </a:r>
            <a:r>
              <a:rPr lang="en-CA" sz="1200" dirty="0">
                <a:solidFill>
                  <a:srgbClr val="FF0000"/>
                </a:solidFill>
                <a:latin typeface="Helvetica" panose="020B0604020202020204" pitchFamily="34" charset="0"/>
                <a:cs typeface="Helvetica" panose="020B0604020202020204" pitchFamily="34" charset="0"/>
              </a:rPr>
              <a:t>Importance of Lice Parasitism                             </a:t>
            </a:r>
            <a:r>
              <a:rPr lang="en-CA" sz="1200" dirty="0">
                <a:solidFill>
                  <a:schemeClr val="bg1">
                    <a:lumMod val="65000"/>
                  </a:schemeClr>
                </a:solidFill>
                <a:latin typeface="Helvetica" panose="020B0604020202020204" pitchFamily="34" charset="0"/>
                <a:cs typeface="Helvetica" panose="020B0604020202020204" pitchFamily="34" charset="0"/>
              </a:rPr>
              <a:t>Methods                          Initial Results                           Next Steps </a:t>
            </a:r>
          </a:p>
        </p:txBody>
      </p:sp>
      <p:pic>
        <p:nvPicPr>
          <p:cNvPr id="11" name="Picture 10">
            <a:extLst>
              <a:ext uri="{FF2B5EF4-FFF2-40B4-BE49-F238E27FC236}">
                <a16:creationId xmlns:a16="http://schemas.microsoft.com/office/drawing/2014/main" id="{C14E83EF-6328-41AC-B96F-447BEE53AD02}"/>
              </a:ext>
            </a:extLst>
          </p:cNvPr>
          <p:cNvPicPr>
            <a:picLocks noChangeAspect="1"/>
          </p:cNvPicPr>
          <p:nvPr/>
        </p:nvPicPr>
        <p:blipFill rotWithShape="1">
          <a:blip r:embed="rId3"/>
          <a:srcRect l="-208" t="32919" r="56842" b="38589"/>
          <a:stretch/>
        </p:blipFill>
        <p:spPr>
          <a:xfrm>
            <a:off x="4119489" y="769787"/>
            <a:ext cx="3953021" cy="1378634"/>
          </a:xfrm>
          <a:prstGeom prst="rect">
            <a:avLst/>
          </a:prstGeom>
        </p:spPr>
      </p:pic>
      <p:pic>
        <p:nvPicPr>
          <p:cNvPr id="12" name="Picture 11">
            <a:extLst>
              <a:ext uri="{FF2B5EF4-FFF2-40B4-BE49-F238E27FC236}">
                <a16:creationId xmlns:a16="http://schemas.microsoft.com/office/drawing/2014/main" id="{49738187-71FA-4D07-8A9E-F89C32BB8FB0}"/>
              </a:ext>
            </a:extLst>
          </p:cNvPr>
          <p:cNvPicPr>
            <a:picLocks noChangeAspect="1"/>
          </p:cNvPicPr>
          <p:nvPr/>
        </p:nvPicPr>
        <p:blipFill rotWithShape="1">
          <a:blip r:embed="rId3"/>
          <a:srcRect l="54450" t="34712" r="4961" b="39703"/>
          <a:stretch/>
        </p:blipFill>
        <p:spPr>
          <a:xfrm>
            <a:off x="291548" y="924531"/>
            <a:ext cx="3699804" cy="1237957"/>
          </a:xfrm>
          <a:prstGeom prst="rect">
            <a:avLst/>
          </a:prstGeom>
        </p:spPr>
      </p:pic>
      <p:pic>
        <p:nvPicPr>
          <p:cNvPr id="13" name="Picture 12">
            <a:extLst>
              <a:ext uri="{FF2B5EF4-FFF2-40B4-BE49-F238E27FC236}">
                <a16:creationId xmlns:a16="http://schemas.microsoft.com/office/drawing/2014/main" id="{270137FE-A9DD-443C-84F2-C119168F631B}"/>
              </a:ext>
            </a:extLst>
          </p:cNvPr>
          <p:cNvPicPr>
            <a:picLocks noChangeAspect="1"/>
          </p:cNvPicPr>
          <p:nvPr/>
        </p:nvPicPr>
        <p:blipFill rotWithShape="1">
          <a:blip r:embed="rId3"/>
          <a:srcRect l="52624" t="60927" r="10492" b="13489"/>
          <a:stretch/>
        </p:blipFill>
        <p:spPr>
          <a:xfrm>
            <a:off x="8301111" y="910464"/>
            <a:ext cx="3362178" cy="1237957"/>
          </a:xfrm>
          <a:prstGeom prst="rect">
            <a:avLst/>
          </a:prstGeom>
        </p:spPr>
      </p:pic>
      <p:sp>
        <p:nvSpPr>
          <p:cNvPr id="14" name="Oval 13">
            <a:extLst>
              <a:ext uri="{FF2B5EF4-FFF2-40B4-BE49-F238E27FC236}">
                <a16:creationId xmlns:a16="http://schemas.microsoft.com/office/drawing/2014/main" id="{91570D5C-2929-4BFD-8CCD-EB19DF50A3B7}"/>
              </a:ext>
            </a:extLst>
          </p:cNvPr>
          <p:cNvSpPr/>
          <p:nvPr/>
        </p:nvSpPr>
        <p:spPr>
          <a:xfrm>
            <a:off x="7026302" y="2000709"/>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10C4BEF9-F2C7-4E99-80C5-B618F452A2CC}"/>
              </a:ext>
            </a:extLst>
          </p:cNvPr>
          <p:cNvSpPr txBox="1"/>
          <p:nvPr/>
        </p:nvSpPr>
        <p:spPr>
          <a:xfrm>
            <a:off x="3158323" y="6424605"/>
            <a:ext cx="1351652" cy="369332"/>
          </a:xfrm>
          <a:prstGeom prst="rect">
            <a:avLst/>
          </a:prstGeom>
          <a:noFill/>
        </p:spPr>
        <p:txBody>
          <a:bodyPr wrap="none" rtlCol="0">
            <a:spAutoFit/>
          </a:bodyPr>
          <a:lstStyle/>
          <a:p>
            <a:r>
              <a:rPr lang="en-CA" i="1" dirty="0"/>
              <a:t>L. </a:t>
            </a:r>
            <a:r>
              <a:rPr lang="en-CA" i="1" dirty="0" err="1"/>
              <a:t>salmonis</a:t>
            </a:r>
            <a:endParaRPr lang="en-CA" i="1" dirty="0"/>
          </a:p>
        </p:txBody>
      </p:sp>
      <p:sp>
        <p:nvSpPr>
          <p:cNvPr id="18" name="TextBox 17">
            <a:extLst>
              <a:ext uri="{FF2B5EF4-FFF2-40B4-BE49-F238E27FC236}">
                <a16:creationId xmlns:a16="http://schemas.microsoft.com/office/drawing/2014/main" id="{CDF0F550-7A30-4062-887D-D268D6A20085}"/>
              </a:ext>
            </a:extLst>
          </p:cNvPr>
          <p:cNvSpPr txBox="1"/>
          <p:nvPr/>
        </p:nvSpPr>
        <p:spPr>
          <a:xfrm>
            <a:off x="7683340" y="6452997"/>
            <a:ext cx="1390124" cy="369332"/>
          </a:xfrm>
          <a:prstGeom prst="rect">
            <a:avLst/>
          </a:prstGeom>
          <a:noFill/>
        </p:spPr>
        <p:txBody>
          <a:bodyPr wrap="none" rtlCol="0">
            <a:spAutoFit/>
          </a:bodyPr>
          <a:lstStyle/>
          <a:p>
            <a:r>
              <a:rPr lang="en-CA" i="1" dirty="0"/>
              <a:t>C. </a:t>
            </a:r>
            <a:r>
              <a:rPr lang="en-CA" i="1" dirty="0" err="1"/>
              <a:t>clemensi</a:t>
            </a:r>
            <a:endParaRPr lang="en-CA" i="1" dirty="0"/>
          </a:p>
        </p:txBody>
      </p:sp>
      <p:cxnSp>
        <p:nvCxnSpPr>
          <p:cNvPr id="20" name="Straight Arrow Connector 19">
            <a:extLst>
              <a:ext uri="{FF2B5EF4-FFF2-40B4-BE49-F238E27FC236}">
                <a16:creationId xmlns:a16="http://schemas.microsoft.com/office/drawing/2014/main" id="{FE203801-C827-40CE-A5EB-3B823B744DC3}"/>
              </a:ext>
            </a:extLst>
          </p:cNvPr>
          <p:cNvCxnSpPr/>
          <p:nvPr/>
        </p:nvCxnSpPr>
        <p:spPr>
          <a:xfrm flipH="1" flipV="1">
            <a:off x="2504157" y="2324266"/>
            <a:ext cx="1025192" cy="2046566"/>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15B76E78-4FBC-4A73-9757-31435532AB42}"/>
              </a:ext>
            </a:extLst>
          </p:cNvPr>
          <p:cNvCxnSpPr>
            <a:cxnSpLocks/>
          </p:cNvCxnSpPr>
          <p:nvPr/>
        </p:nvCxnSpPr>
        <p:spPr>
          <a:xfrm flipV="1">
            <a:off x="4632085" y="2324266"/>
            <a:ext cx="4219307" cy="2128017"/>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3A6C2FE1-8374-4AB8-AFE6-47597C98D4E3}"/>
              </a:ext>
            </a:extLst>
          </p:cNvPr>
          <p:cNvCxnSpPr>
            <a:cxnSpLocks/>
          </p:cNvCxnSpPr>
          <p:nvPr/>
        </p:nvCxnSpPr>
        <p:spPr>
          <a:xfrm flipV="1">
            <a:off x="3834149" y="2324267"/>
            <a:ext cx="2261850" cy="2046565"/>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5E68711-8080-4DEC-9B18-2B02FC01E32F}"/>
              </a:ext>
            </a:extLst>
          </p:cNvPr>
          <p:cNvCxnSpPr>
            <a:cxnSpLocks/>
          </p:cNvCxnSpPr>
          <p:nvPr/>
        </p:nvCxnSpPr>
        <p:spPr>
          <a:xfrm flipH="1" flipV="1">
            <a:off x="2903847" y="2239492"/>
            <a:ext cx="4699230" cy="2212791"/>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2AF09E29-56DE-466E-BA8B-3EA19B681AB7}"/>
              </a:ext>
            </a:extLst>
          </p:cNvPr>
          <p:cNvCxnSpPr>
            <a:cxnSpLocks/>
          </p:cNvCxnSpPr>
          <p:nvPr/>
        </p:nvCxnSpPr>
        <p:spPr>
          <a:xfrm flipH="1" flipV="1">
            <a:off x="6400799" y="2314646"/>
            <a:ext cx="1900312" cy="2056187"/>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4CCE2037-8288-49D0-8C1E-0D48A93A9FDE}"/>
              </a:ext>
            </a:extLst>
          </p:cNvPr>
          <p:cNvCxnSpPr>
            <a:cxnSpLocks/>
          </p:cNvCxnSpPr>
          <p:nvPr/>
        </p:nvCxnSpPr>
        <p:spPr>
          <a:xfrm flipV="1">
            <a:off x="8851392" y="2233195"/>
            <a:ext cx="969264" cy="2168558"/>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38" name="Picture 37">
            <a:extLst>
              <a:ext uri="{FF2B5EF4-FFF2-40B4-BE49-F238E27FC236}">
                <a16:creationId xmlns:a16="http://schemas.microsoft.com/office/drawing/2014/main" id="{8244C54F-EAC6-4607-893C-DE17758E6534}"/>
              </a:ext>
            </a:extLst>
          </p:cNvPr>
          <p:cNvPicPr>
            <a:picLocks noChangeAspect="1"/>
          </p:cNvPicPr>
          <p:nvPr/>
        </p:nvPicPr>
        <p:blipFill rotWithShape="1">
          <a:blip r:embed="rId4"/>
          <a:srcRect l="40981"/>
          <a:stretch/>
        </p:blipFill>
        <p:spPr>
          <a:xfrm>
            <a:off x="3506956" y="4537057"/>
            <a:ext cx="830647" cy="2011891"/>
          </a:xfrm>
          <a:prstGeom prst="rect">
            <a:avLst/>
          </a:prstGeom>
        </p:spPr>
      </p:pic>
      <p:pic>
        <p:nvPicPr>
          <p:cNvPr id="37" name="Picture 36">
            <a:extLst>
              <a:ext uri="{FF2B5EF4-FFF2-40B4-BE49-F238E27FC236}">
                <a16:creationId xmlns:a16="http://schemas.microsoft.com/office/drawing/2014/main" id="{3C4056DB-DB4A-47AE-A734-1947199A05AA}"/>
              </a:ext>
            </a:extLst>
          </p:cNvPr>
          <p:cNvPicPr>
            <a:picLocks noChangeAspect="1"/>
          </p:cNvPicPr>
          <p:nvPr/>
        </p:nvPicPr>
        <p:blipFill>
          <a:blip r:embed="rId5"/>
          <a:stretch>
            <a:fillRect/>
          </a:stretch>
        </p:blipFill>
        <p:spPr>
          <a:xfrm>
            <a:off x="8050602" y="4445987"/>
            <a:ext cx="974057" cy="1480871"/>
          </a:xfrm>
          <a:prstGeom prst="rect">
            <a:avLst/>
          </a:prstGeom>
        </p:spPr>
      </p:pic>
      <p:sp>
        <p:nvSpPr>
          <p:cNvPr id="36" name="Oval 35">
            <a:extLst>
              <a:ext uri="{FF2B5EF4-FFF2-40B4-BE49-F238E27FC236}">
                <a16:creationId xmlns:a16="http://schemas.microsoft.com/office/drawing/2014/main" id="{3A12C43E-08BF-4829-B29B-FF5BA381204B}"/>
              </a:ext>
            </a:extLst>
          </p:cNvPr>
          <p:cNvSpPr/>
          <p:nvPr/>
        </p:nvSpPr>
        <p:spPr>
          <a:xfrm>
            <a:off x="3050290" y="4347162"/>
            <a:ext cx="576775" cy="32355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D5938F11-04B9-4893-A515-7B9C03ED5411}"/>
              </a:ext>
            </a:extLst>
          </p:cNvPr>
          <p:cNvSpPr txBox="1"/>
          <p:nvPr/>
        </p:nvSpPr>
        <p:spPr>
          <a:xfrm>
            <a:off x="2234643" y="2716397"/>
            <a:ext cx="312906" cy="369332"/>
          </a:xfrm>
          <a:prstGeom prst="rect">
            <a:avLst/>
          </a:prstGeom>
          <a:noFill/>
        </p:spPr>
        <p:txBody>
          <a:bodyPr wrap="none" rtlCol="0">
            <a:spAutoFit/>
          </a:bodyPr>
          <a:lstStyle/>
          <a:p>
            <a:r>
              <a:rPr lang="en-CA" dirty="0"/>
              <a:t>?</a:t>
            </a:r>
          </a:p>
        </p:txBody>
      </p:sp>
      <p:sp>
        <p:nvSpPr>
          <p:cNvPr id="24" name="TextBox 23">
            <a:extLst>
              <a:ext uri="{FF2B5EF4-FFF2-40B4-BE49-F238E27FC236}">
                <a16:creationId xmlns:a16="http://schemas.microsoft.com/office/drawing/2014/main" id="{B4A7AA14-D604-48AA-BD60-39B4909FF2D1}"/>
              </a:ext>
            </a:extLst>
          </p:cNvPr>
          <p:cNvSpPr txBox="1"/>
          <p:nvPr/>
        </p:nvSpPr>
        <p:spPr>
          <a:xfrm>
            <a:off x="3616133" y="2165015"/>
            <a:ext cx="312906" cy="369332"/>
          </a:xfrm>
          <a:prstGeom prst="rect">
            <a:avLst/>
          </a:prstGeom>
          <a:noFill/>
        </p:spPr>
        <p:txBody>
          <a:bodyPr wrap="none" rtlCol="0">
            <a:spAutoFit/>
          </a:bodyPr>
          <a:lstStyle/>
          <a:p>
            <a:r>
              <a:rPr lang="en-CA" dirty="0"/>
              <a:t>?</a:t>
            </a:r>
          </a:p>
        </p:txBody>
      </p:sp>
      <p:sp>
        <p:nvSpPr>
          <p:cNvPr id="25" name="TextBox 24">
            <a:extLst>
              <a:ext uri="{FF2B5EF4-FFF2-40B4-BE49-F238E27FC236}">
                <a16:creationId xmlns:a16="http://schemas.microsoft.com/office/drawing/2014/main" id="{9322CDD3-4407-44C9-A7E5-32154A21D5EB}"/>
              </a:ext>
            </a:extLst>
          </p:cNvPr>
          <p:cNvSpPr txBox="1"/>
          <p:nvPr/>
        </p:nvSpPr>
        <p:spPr>
          <a:xfrm>
            <a:off x="5639583" y="2641209"/>
            <a:ext cx="312906" cy="369332"/>
          </a:xfrm>
          <a:prstGeom prst="rect">
            <a:avLst/>
          </a:prstGeom>
          <a:noFill/>
        </p:spPr>
        <p:txBody>
          <a:bodyPr wrap="none" rtlCol="0">
            <a:spAutoFit/>
          </a:bodyPr>
          <a:lstStyle/>
          <a:p>
            <a:r>
              <a:rPr lang="en-CA" dirty="0"/>
              <a:t>?</a:t>
            </a:r>
          </a:p>
        </p:txBody>
      </p:sp>
      <p:sp>
        <p:nvSpPr>
          <p:cNvPr id="27" name="TextBox 26">
            <a:extLst>
              <a:ext uri="{FF2B5EF4-FFF2-40B4-BE49-F238E27FC236}">
                <a16:creationId xmlns:a16="http://schemas.microsoft.com/office/drawing/2014/main" id="{9C0A6D0A-EEE5-4ECB-8A68-E465111BD427}"/>
              </a:ext>
            </a:extLst>
          </p:cNvPr>
          <p:cNvSpPr txBox="1"/>
          <p:nvPr/>
        </p:nvSpPr>
        <p:spPr>
          <a:xfrm>
            <a:off x="8244560" y="2654903"/>
            <a:ext cx="312906" cy="369332"/>
          </a:xfrm>
          <a:prstGeom prst="rect">
            <a:avLst/>
          </a:prstGeom>
          <a:noFill/>
        </p:spPr>
        <p:txBody>
          <a:bodyPr wrap="none" rtlCol="0">
            <a:spAutoFit/>
          </a:bodyPr>
          <a:lstStyle/>
          <a:p>
            <a:r>
              <a:rPr lang="en-CA" dirty="0"/>
              <a:t>?</a:t>
            </a:r>
          </a:p>
        </p:txBody>
      </p:sp>
      <p:sp>
        <p:nvSpPr>
          <p:cNvPr id="28" name="TextBox 27">
            <a:extLst>
              <a:ext uri="{FF2B5EF4-FFF2-40B4-BE49-F238E27FC236}">
                <a16:creationId xmlns:a16="http://schemas.microsoft.com/office/drawing/2014/main" id="{D6ADA1DF-B6EA-4572-91C2-05BD1A3FB0AE}"/>
              </a:ext>
            </a:extLst>
          </p:cNvPr>
          <p:cNvSpPr txBox="1"/>
          <p:nvPr/>
        </p:nvSpPr>
        <p:spPr>
          <a:xfrm>
            <a:off x="6944566" y="2531731"/>
            <a:ext cx="312906" cy="369332"/>
          </a:xfrm>
          <a:prstGeom prst="rect">
            <a:avLst/>
          </a:prstGeom>
          <a:noFill/>
        </p:spPr>
        <p:txBody>
          <a:bodyPr wrap="none" rtlCol="0">
            <a:spAutoFit/>
          </a:bodyPr>
          <a:lstStyle/>
          <a:p>
            <a:r>
              <a:rPr lang="en-CA" dirty="0"/>
              <a:t>?</a:t>
            </a:r>
          </a:p>
        </p:txBody>
      </p:sp>
      <p:sp>
        <p:nvSpPr>
          <p:cNvPr id="30" name="TextBox 29">
            <a:extLst>
              <a:ext uri="{FF2B5EF4-FFF2-40B4-BE49-F238E27FC236}">
                <a16:creationId xmlns:a16="http://schemas.microsoft.com/office/drawing/2014/main" id="{C8265F99-980D-484C-AD7E-8CAD12782594}"/>
              </a:ext>
            </a:extLst>
          </p:cNvPr>
          <p:cNvSpPr txBox="1"/>
          <p:nvPr/>
        </p:nvSpPr>
        <p:spPr>
          <a:xfrm>
            <a:off x="9699959" y="2716397"/>
            <a:ext cx="312906" cy="369332"/>
          </a:xfrm>
          <a:prstGeom prst="rect">
            <a:avLst/>
          </a:prstGeom>
          <a:noFill/>
        </p:spPr>
        <p:txBody>
          <a:bodyPr wrap="none" rtlCol="0">
            <a:spAutoFit/>
          </a:bodyPr>
          <a:lstStyle/>
          <a:p>
            <a:r>
              <a:rPr lang="en-CA" dirty="0"/>
              <a:t>?</a:t>
            </a:r>
          </a:p>
        </p:txBody>
      </p:sp>
    </p:spTree>
    <p:extLst>
      <p:ext uri="{BB962C8B-B14F-4D97-AF65-F5344CB8AC3E}">
        <p14:creationId xmlns:p14="http://schemas.microsoft.com/office/powerpoint/2010/main" val="2737479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efault">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2148</Words>
  <Application>Microsoft Office PowerPoint</Application>
  <PresentationFormat>Widescreen</PresentationFormat>
  <Paragraphs>113</Paragraphs>
  <Slides>16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Cole Brookson</dc:creator>
  <cp:lastModifiedBy>cole.brookson@gmail.com</cp:lastModifiedBy>
  <cp:revision>45</cp:revision>
  <dcterms:created xsi:type="dcterms:W3CDTF">2018-10-28T21:11:17Z</dcterms:created>
  <dcterms:modified xsi:type="dcterms:W3CDTF">2018-12-13T13:35:59Z</dcterms:modified>
</cp:coreProperties>
</file>